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custShowLst>
    <p:custShow name="Произвольный показ 1" id="0">
      <p:sldLst>
        <p:sld r:id="rId5"/>
      </p:sldLst>
    </p:custShow>
  </p:custShow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F548F-72BF-4C6E-B777-EC70239C7E37}" type="datetimeFigureOut">
              <a:rPr lang="ru-RU" smtClean="0"/>
              <a:pPr/>
              <a:t>пн 15.05.17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FF5262-2276-43C1-B875-F20EFAC69D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5951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17057-F5EE-4F23-AAB7-05778076489B}" type="datetimeFigureOut">
              <a:rPr lang="ru-RU" smtClean="0"/>
              <a:pPr/>
              <a:t>пн 15.05.17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4679B-DA6D-4C88-85D2-6059186BAB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6510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 слайд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4679B-DA6D-4C88-85D2-6059186BABA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35136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10 слайд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4679B-DA6D-4C88-85D2-6059186BABA7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56334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11 слайд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4679B-DA6D-4C88-85D2-6059186BABA7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63473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12 слайд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4679B-DA6D-4C88-85D2-6059186BABA7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13127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13 слайд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4679B-DA6D-4C88-85D2-6059186BABA7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03530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14 слайд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4679B-DA6D-4C88-85D2-6059186BABA7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29289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15 слайд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4679B-DA6D-4C88-85D2-6059186BABA7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28067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16 слайд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4679B-DA6D-4C88-85D2-6059186BABA7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30611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17 слайд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4679B-DA6D-4C88-85D2-6059186BABA7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5601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2 слайд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4679B-DA6D-4C88-85D2-6059186BABA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1245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3 слайд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4679B-DA6D-4C88-85D2-6059186BABA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3614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4 слайд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4679B-DA6D-4C88-85D2-6059186BABA7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31097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5 слайд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4679B-DA6D-4C88-85D2-6059186BABA7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73554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6 слайд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4679B-DA6D-4C88-85D2-6059186BABA7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00720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7 слайд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4679B-DA6D-4C88-85D2-6059186BABA7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23537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8 слайд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4679B-DA6D-4C88-85D2-6059186BABA7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95060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9 слайд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4679B-DA6D-4C88-85D2-6059186BABA7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3266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68450" y="4454525"/>
            <a:ext cx="7573963" cy="952500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latin typeface="+mn-lt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415088"/>
            <a:ext cx="9142413" cy="4413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latin typeface="+mn-lt"/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auto">
          <a:xfrm>
            <a:off x="7573963" y="5902325"/>
            <a:ext cx="1570037" cy="955675"/>
          </a:xfrm>
          <a:custGeom>
            <a:avLst/>
            <a:gdLst/>
            <a:ahLst/>
            <a:cxnLst>
              <a:cxn ang="0">
                <a:pos x="243" y="0"/>
              </a:cxn>
              <a:cxn ang="0">
                <a:pos x="988" y="346"/>
              </a:cxn>
              <a:cxn ang="0">
                <a:pos x="953" y="600"/>
              </a:cxn>
              <a:cxn ang="0">
                <a:pos x="0" y="601"/>
              </a:cxn>
              <a:cxn ang="0">
                <a:pos x="243" y="0"/>
              </a:cxn>
            </a:cxnLst>
            <a:rect l="0" t="0" r="r" b="b"/>
            <a:pathLst>
              <a:path w="989" h="602">
                <a:moveTo>
                  <a:pt x="243" y="0"/>
                </a:moveTo>
                <a:lnTo>
                  <a:pt x="988" y="346"/>
                </a:lnTo>
                <a:lnTo>
                  <a:pt x="953" y="600"/>
                </a:lnTo>
                <a:lnTo>
                  <a:pt x="0" y="601"/>
                </a:lnTo>
                <a:lnTo>
                  <a:pt x="243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7575550" y="6176963"/>
            <a:ext cx="1568450" cy="681037"/>
          </a:xfrm>
          <a:custGeom>
            <a:avLst/>
            <a:gdLst/>
            <a:ahLst/>
            <a:cxnLst>
              <a:cxn ang="0">
                <a:pos x="0" y="428"/>
              </a:cxn>
              <a:cxn ang="0">
                <a:pos x="427" y="0"/>
              </a:cxn>
              <a:cxn ang="0">
                <a:pos x="987" y="219"/>
              </a:cxn>
              <a:cxn ang="0">
                <a:pos x="987" y="428"/>
              </a:cxn>
              <a:cxn ang="0">
                <a:pos x="0" y="428"/>
              </a:cxn>
            </a:cxnLst>
            <a:rect l="0" t="0" r="r" b="b"/>
            <a:pathLst>
              <a:path w="988" h="429">
                <a:moveTo>
                  <a:pt x="0" y="428"/>
                </a:moveTo>
                <a:lnTo>
                  <a:pt x="427" y="0"/>
                </a:lnTo>
                <a:lnTo>
                  <a:pt x="987" y="219"/>
                </a:lnTo>
                <a:lnTo>
                  <a:pt x="987" y="428"/>
                </a:lnTo>
                <a:lnTo>
                  <a:pt x="0" y="428"/>
                </a:lnTo>
              </a:path>
            </a:pathLst>
          </a:custGeom>
          <a:solidFill>
            <a:schemeClr val="folHlink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2413" cy="1295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latin typeface="+mn-lt"/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0" y="0"/>
            <a:ext cx="2211388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92" y="240"/>
              </a:cxn>
              <a:cxn ang="0">
                <a:pos x="288" y="4319"/>
              </a:cxn>
              <a:cxn ang="0">
                <a:pos x="0" y="4319"/>
              </a:cxn>
              <a:cxn ang="0">
                <a:pos x="0" y="0"/>
              </a:cxn>
            </a:cxnLst>
            <a:rect l="0" t="0" r="r" b="b"/>
            <a:pathLst>
              <a:path w="1393" h="4320">
                <a:moveTo>
                  <a:pt x="0" y="0"/>
                </a:moveTo>
                <a:lnTo>
                  <a:pt x="1392" y="240"/>
                </a:lnTo>
                <a:lnTo>
                  <a:pt x="288" y="4319"/>
                </a:lnTo>
                <a:lnTo>
                  <a:pt x="0" y="4319"/>
                </a:lnTo>
                <a:lnTo>
                  <a:pt x="0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3175" y="-15875"/>
            <a:ext cx="1522413" cy="6873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8" y="346"/>
              </a:cxn>
              <a:cxn ang="0">
                <a:pos x="286" y="4329"/>
              </a:cxn>
              <a:cxn ang="0">
                <a:pos x="0" y="4329"/>
              </a:cxn>
              <a:cxn ang="0">
                <a:pos x="0" y="0"/>
              </a:cxn>
            </a:cxnLst>
            <a:rect l="0" t="0" r="r" b="b"/>
            <a:pathLst>
              <a:path w="959" h="4330">
                <a:moveTo>
                  <a:pt x="0" y="0"/>
                </a:moveTo>
                <a:lnTo>
                  <a:pt x="958" y="346"/>
                </a:lnTo>
                <a:lnTo>
                  <a:pt x="286" y="4329"/>
                </a:lnTo>
                <a:lnTo>
                  <a:pt x="0" y="4329"/>
                </a:lnTo>
                <a:lnTo>
                  <a:pt x="0" y="0"/>
                </a:lnTo>
              </a:path>
            </a:pathLst>
          </a:custGeom>
          <a:solidFill>
            <a:schemeClr val="folHlink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01736" name="Rectangle 8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01741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00200" y="4495800"/>
            <a:ext cx="6781800" cy="9144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 anchor="ctr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72400" y="6415088"/>
            <a:ext cx="1371600" cy="423862"/>
          </a:xfrm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пн 15.05.17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пн 15.05.17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69163" y="0"/>
            <a:ext cx="1716087" cy="60785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17725" y="0"/>
            <a:ext cx="4999038" cy="60785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пн 15.05.17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7725" y="0"/>
            <a:ext cx="6867525" cy="10652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09800" y="1927225"/>
            <a:ext cx="3311525" cy="19986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209800" y="4078288"/>
            <a:ext cx="3311525" cy="20002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5673725" y="1927225"/>
            <a:ext cx="3311525" cy="4151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пн 15.05.17</a:t>
            </a:fld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7725" y="0"/>
            <a:ext cx="6867525" cy="10652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2209800" y="1927225"/>
            <a:ext cx="3311525" cy="4151313"/>
          </a:xfrm>
        </p:spPr>
        <p:txBody>
          <a:bodyPr/>
          <a:lstStyle/>
          <a:p>
            <a:pPr lvl="0"/>
            <a:r>
              <a:rPr lang="ru-RU" noProof="0" smtClean="0"/>
              <a:t>Вставка картинки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673725" y="1927225"/>
            <a:ext cx="3311525" cy="4151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пн 15.05.17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пн 15.05.17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пн 15.05.17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09800" y="1927225"/>
            <a:ext cx="3311525" cy="4151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73725" y="1927225"/>
            <a:ext cx="3311525" cy="4151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пн 15.05.17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пн 15.05.17</a:t>
            </a:fld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пн 15.05.17</a:t>
            </a:fld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пн 15.05.17</a:t>
            </a:fld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пн 15.05.17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пн 15.05.17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ChangeArrowheads="1"/>
          </p:cNvSpPr>
          <p:nvPr/>
        </p:nvSpPr>
        <p:spPr bwMode="auto">
          <a:xfrm>
            <a:off x="0" y="6415088"/>
            <a:ext cx="9142413" cy="4413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latin typeface="+mn-lt"/>
            </a:endParaRPr>
          </a:p>
        </p:txBody>
      </p:sp>
      <p:sp>
        <p:nvSpPr>
          <p:cNvPr id="200707" name="Freeform 3"/>
          <p:cNvSpPr>
            <a:spLocks/>
          </p:cNvSpPr>
          <p:nvPr/>
        </p:nvSpPr>
        <p:spPr bwMode="auto">
          <a:xfrm>
            <a:off x="7573963" y="5902325"/>
            <a:ext cx="1570037" cy="955675"/>
          </a:xfrm>
          <a:custGeom>
            <a:avLst/>
            <a:gdLst/>
            <a:ahLst/>
            <a:cxnLst>
              <a:cxn ang="0">
                <a:pos x="243" y="0"/>
              </a:cxn>
              <a:cxn ang="0">
                <a:pos x="988" y="346"/>
              </a:cxn>
              <a:cxn ang="0">
                <a:pos x="953" y="600"/>
              </a:cxn>
              <a:cxn ang="0">
                <a:pos x="0" y="601"/>
              </a:cxn>
              <a:cxn ang="0">
                <a:pos x="243" y="0"/>
              </a:cxn>
            </a:cxnLst>
            <a:rect l="0" t="0" r="r" b="b"/>
            <a:pathLst>
              <a:path w="989" h="602">
                <a:moveTo>
                  <a:pt x="243" y="0"/>
                </a:moveTo>
                <a:lnTo>
                  <a:pt x="988" y="346"/>
                </a:lnTo>
                <a:lnTo>
                  <a:pt x="953" y="600"/>
                </a:lnTo>
                <a:lnTo>
                  <a:pt x="0" y="601"/>
                </a:lnTo>
                <a:lnTo>
                  <a:pt x="243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00708" name="Freeform 4"/>
          <p:cNvSpPr>
            <a:spLocks/>
          </p:cNvSpPr>
          <p:nvPr/>
        </p:nvSpPr>
        <p:spPr bwMode="auto">
          <a:xfrm>
            <a:off x="7575550" y="6176963"/>
            <a:ext cx="1568450" cy="681037"/>
          </a:xfrm>
          <a:custGeom>
            <a:avLst/>
            <a:gdLst/>
            <a:ahLst/>
            <a:cxnLst>
              <a:cxn ang="0">
                <a:pos x="0" y="428"/>
              </a:cxn>
              <a:cxn ang="0">
                <a:pos x="427" y="0"/>
              </a:cxn>
              <a:cxn ang="0">
                <a:pos x="987" y="219"/>
              </a:cxn>
              <a:cxn ang="0">
                <a:pos x="987" y="428"/>
              </a:cxn>
              <a:cxn ang="0">
                <a:pos x="0" y="428"/>
              </a:cxn>
            </a:cxnLst>
            <a:rect l="0" t="0" r="r" b="b"/>
            <a:pathLst>
              <a:path w="988" h="429">
                <a:moveTo>
                  <a:pt x="0" y="428"/>
                </a:moveTo>
                <a:lnTo>
                  <a:pt x="427" y="0"/>
                </a:lnTo>
                <a:lnTo>
                  <a:pt x="987" y="219"/>
                </a:lnTo>
                <a:lnTo>
                  <a:pt x="987" y="428"/>
                </a:lnTo>
                <a:lnTo>
                  <a:pt x="0" y="428"/>
                </a:lnTo>
              </a:path>
            </a:pathLst>
          </a:custGeom>
          <a:solidFill>
            <a:schemeClr val="folHlink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00709" name="Rectangle 5"/>
          <p:cNvSpPr>
            <a:spLocks noChangeArrowheads="1"/>
          </p:cNvSpPr>
          <p:nvPr/>
        </p:nvSpPr>
        <p:spPr bwMode="auto">
          <a:xfrm>
            <a:off x="0" y="0"/>
            <a:ext cx="9142413" cy="1295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latin typeface="+mn-lt"/>
            </a:endParaRPr>
          </a:p>
        </p:txBody>
      </p:sp>
      <p:sp>
        <p:nvSpPr>
          <p:cNvPr id="200710" name="Freeform 6"/>
          <p:cNvSpPr>
            <a:spLocks/>
          </p:cNvSpPr>
          <p:nvPr/>
        </p:nvSpPr>
        <p:spPr bwMode="auto">
          <a:xfrm>
            <a:off x="0" y="0"/>
            <a:ext cx="2211388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92" y="240"/>
              </a:cxn>
              <a:cxn ang="0">
                <a:pos x="288" y="4319"/>
              </a:cxn>
              <a:cxn ang="0">
                <a:pos x="0" y="4319"/>
              </a:cxn>
              <a:cxn ang="0">
                <a:pos x="0" y="0"/>
              </a:cxn>
            </a:cxnLst>
            <a:rect l="0" t="0" r="r" b="b"/>
            <a:pathLst>
              <a:path w="1393" h="4320">
                <a:moveTo>
                  <a:pt x="0" y="0"/>
                </a:moveTo>
                <a:lnTo>
                  <a:pt x="1392" y="240"/>
                </a:lnTo>
                <a:lnTo>
                  <a:pt x="288" y="4319"/>
                </a:lnTo>
                <a:lnTo>
                  <a:pt x="0" y="4319"/>
                </a:lnTo>
                <a:lnTo>
                  <a:pt x="0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0071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9438" y="6415088"/>
            <a:ext cx="15938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400"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pPr/>
              <a:t>пн 15.05.17</a:t>
            </a:fld>
            <a:endParaRPr lang="ru-RU"/>
          </a:p>
        </p:txBody>
      </p:sp>
      <p:sp>
        <p:nvSpPr>
          <p:cNvPr id="20071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27263" y="6415088"/>
            <a:ext cx="509111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117725" y="0"/>
            <a:ext cx="6867525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0714" name="Freeform 10"/>
          <p:cNvSpPr>
            <a:spLocks/>
          </p:cNvSpPr>
          <p:nvPr/>
        </p:nvSpPr>
        <p:spPr bwMode="auto">
          <a:xfrm>
            <a:off x="0" y="-15875"/>
            <a:ext cx="1522413" cy="6873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8" y="346"/>
              </a:cxn>
              <a:cxn ang="0">
                <a:pos x="286" y="4329"/>
              </a:cxn>
              <a:cxn ang="0">
                <a:pos x="0" y="4329"/>
              </a:cxn>
              <a:cxn ang="0">
                <a:pos x="0" y="0"/>
              </a:cxn>
            </a:cxnLst>
            <a:rect l="0" t="0" r="r" b="b"/>
            <a:pathLst>
              <a:path w="959" h="4330">
                <a:moveTo>
                  <a:pt x="0" y="0"/>
                </a:moveTo>
                <a:lnTo>
                  <a:pt x="958" y="346"/>
                </a:lnTo>
                <a:lnTo>
                  <a:pt x="286" y="4329"/>
                </a:lnTo>
                <a:lnTo>
                  <a:pt x="0" y="4329"/>
                </a:lnTo>
                <a:lnTo>
                  <a:pt x="0" y="0"/>
                </a:lnTo>
              </a:path>
            </a:pathLst>
          </a:custGeom>
          <a:solidFill>
            <a:schemeClr val="folHlink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09800" y="1927225"/>
            <a:ext cx="6775450" cy="415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071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3213" y="6415088"/>
            <a:ext cx="969962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400">
                <a:latin typeface="+mn-lt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slow">
    <p:strips dir="ru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u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aimka.ru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istoria.ru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archaeology.kiev.ua/journa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in.vsu.ru/~cdh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619672" y="1916832"/>
            <a:ext cx="6867525" cy="1065213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Понятие «электронный журнал» преимущества и недостатки</a:t>
            </a:r>
            <a:endParaRPr lang="ru-RU" b="1" i="1" dirty="0">
              <a:solidFill>
                <a:srgbClr val="002060"/>
              </a:solidFill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9672" y="3212976"/>
            <a:ext cx="6775450" cy="2795871"/>
          </a:xfrm>
        </p:spPr>
      </p:pic>
      <p:sp>
        <p:nvSpPr>
          <p:cNvPr id="2" name="Скругленный прямоугольник 1"/>
          <p:cNvSpPr/>
          <p:nvPr/>
        </p:nvSpPr>
        <p:spPr bwMode="auto">
          <a:xfrm>
            <a:off x="5724127" y="5589240"/>
            <a:ext cx="3276939" cy="126876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Подготовила учитель истории и обществознания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Зенова</a:t>
            </a:r>
            <a:r>
              <a:rPr kumimoji="1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1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Анна</a:t>
            </a:r>
            <a:r>
              <a:rPr kumimoji="1" lang="ru-RU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Владимировна</a:t>
            </a:r>
            <a:endParaRPr kumimoji="1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0113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548680"/>
            <a:ext cx="6867525" cy="1065213"/>
          </a:xfrm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>
                <a:solidFill>
                  <a:prstClr val="black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ru-RU" sz="2400" dirty="0">
                <a:solidFill>
                  <a:prstClr val="black"/>
                </a:solidFill>
                <a:latin typeface="Times New Roman"/>
                <a:ea typeface="+mn-ea"/>
                <a:cs typeface="+mn-cs"/>
              </a:rPr>
            </a:br>
            <a:r>
              <a:rPr lang="ru-RU" dirty="0" smtClean="0">
                <a:ea typeface="+mn-ea"/>
                <a:cs typeface="+mn-cs"/>
              </a:rPr>
              <a:t>Достоинства: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200" dirty="0" smtClean="0"/>
              <a:t>более низкая </a:t>
            </a:r>
            <a:r>
              <a:rPr lang="ru-RU" sz="2200" dirty="0"/>
              <a:t>стоимость, по сравнению с традиционными, печатными;</a:t>
            </a:r>
          </a:p>
          <a:p>
            <a:pPr lvl="0"/>
            <a:r>
              <a:rPr lang="ru-RU" sz="2200" dirty="0"/>
              <a:t>быстрое и всемирное распространение;</a:t>
            </a:r>
          </a:p>
          <a:p>
            <a:pPr lvl="0"/>
            <a:r>
              <a:rPr lang="ru-RU" sz="2200" dirty="0"/>
              <a:t>оперативную публикацию рецензий на новые издания;</a:t>
            </a:r>
          </a:p>
          <a:p>
            <a:pPr lvl="0"/>
            <a:r>
              <a:rPr lang="ru-RU" sz="2200" dirty="0"/>
              <a:t>возможность интерактивного общения читателя и автора статьи посредством </a:t>
            </a:r>
            <a:r>
              <a:rPr lang="en-US" sz="2200" dirty="0"/>
              <a:t>e</a:t>
            </a:r>
            <a:r>
              <a:rPr lang="ru-RU" sz="2200" dirty="0"/>
              <a:t>-</a:t>
            </a:r>
            <a:r>
              <a:rPr lang="en-US" sz="2200" dirty="0"/>
              <a:t>mail</a:t>
            </a:r>
            <a:r>
              <a:rPr lang="ru-RU" sz="2200" dirty="0"/>
              <a:t>;</a:t>
            </a:r>
          </a:p>
          <a:p>
            <a:pPr lvl="0"/>
            <a:r>
              <a:rPr lang="ru-RU" sz="2200" dirty="0"/>
              <a:t>доступ ко всем выпускам журнала;</a:t>
            </a:r>
          </a:p>
          <a:p>
            <a:pPr lvl="0"/>
            <a:r>
              <a:rPr lang="ru-RU" sz="2200" dirty="0"/>
              <a:t>возможность объединения в публикации различных типов данных (</a:t>
            </a:r>
            <a:r>
              <a:rPr lang="en-US" sz="2200" dirty="0"/>
              <a:t>multimedia</a:t>
            </a:r>
            <a:r>
              <a:rPr lang="ru-RU" sz="2200" dirty="0"/>
              <a:t>, </a:t>
            </a:r>
            <a:r>
              <a:rPr lang="en-US" sz="2200" dirty="0"/>
              <a:t>GIS</a:t>
            </a:r>
            <a:r>
              <a:rPr lang="ru-RU" sz="2200" dirty="0"/>
              <a:t>, объемные таблицы с расчетами и т.п.).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40502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нерегулярность </a:t>
            </a:r>
            <a:r>
              <a:rPr lang="ru-RU" dirty="0"/>
              <a:t>обновления журналов;</a:t>
            </a:r>
          </a:p>
          <a:p>
            <a:pPr lvl="0"/>
            <a:r>
              <a:rPr lang="ru-RU" dirty="0"/>
              <a:t>технические проблемы (неправильный или измененный </a:t>
            </a:r>
            <a:r>
              <a:rPr lang="en-US" dirty="0"/>
              <a:t>URL</a:t>
            </a:r>
            <a:r>
              <a:rPr lang="ru-RU" dirty="0"/>
              <a:t>, сложность поиска издания, проблемы с программным обеспечением, медленный выход в Интернет и др.);</a:t>
            </a:r>
          </a:p>
          <a:p>
            <a:pPr lvl="0"/>
            <a:r>
              <a:rPr lang="ru-RU" dirty="0"/>
              <a:t>проблемы цитируемости электронного журнала;</a:t>
            </a:r>
          </a:p>
          <a:p>
            <a:pPr lvl="0"/>
            <a:r>
              <a:rPr lang="ru-RU" dirty="0"/>
              <a:t>консерватизм восприятия электронного журнала, как чего-то второсортного по отношению к печатному.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49683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Первые исторические электронные журналы: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«Сибирскую заимку» - научно-популярный журнал по истории, археологии и этнографии Сибири под редакцией М. Галушко (</a:t>
            </a:r>
            <a:r>
              <a:rPr lang="en-US" u="sng" dirty="0">
                <a:hlinkClick r:id="rId3"/>
              </a:rPr>
              <a:t>http</a:t>
            </a:r>
            <a:r>
              <a:rPr lang="ru-RU" u="sng" dirty="0">
                <a:hlinkClick r:id="rId3"/>
              </a:rPr>
              <a:t>://</a:t>
            </a:r>
            <a:r>
              <a:rPr lang="en-US" u="sng" dirty="0">
                <a:hlinkClick r:id="rId3"/>
              </a:rPr>
              <a:t>www</a:t>
            </a:r>
            <a:r>
              <a:rPr lang="ru-RU" u="sng" dirty="0">
                <a:hlinkClick r:id="rId3"/>
              </a:rPr>
              <a:t>.</a:t>
            </a:r>
            <a:r>
              <a:rPr lang="en-US" u="sng" dirty="0" err="1">
                <a:hlinkClick r:id="rId3"/>
              </a:rPr>
              <a:t>zaimka</a:t>
            </a:r>
            <a:r>
              <a:rPr lang="ru-RU" u="sng" dirty="0">
                <a:hlinkClick r:id="rId3"/>
              </a:rPr>
              <a:t>.</a:t>
            </a:r>
            <a:r>
              <a:rPr lang="en-US" u="sng" dirty="0" err="1">
                <a:hlinkClick r:id="rId3"/>
              </a:rPr>
              <a:t>ru</a:t>
            </a:r>
            <a:r>
              <a:rPr lang="ru-RU" dirty="0"/>
              <a:t>) </a:t>
            </a:r>
            <a:endParaRPr lang="ru-RU" dirty="0" smtClean="0"/>
          </a:p>
          <a:p>
            <a:r>
              <a:rPr lang="ru-RU" dirty="0"/>
              <a:t>«Мир истории» - один из первых отечественных электронных научно-популярных исторических журналов (</a:t>
            </a:r>
            <a:r>
              <a:rPr lang="en-US" u="sng" dirty="0">
                <a:hlinkClick r:id="rId4"/>
              </a:rPr>
              <a:t>http</a:t>
            </a:r>
            <a:r>
              <a:rPr lang="ru-RU" u="sng" dirty="0">
                <a:hlinkClick r:id="rId4"/>
              </a:rPr>
              <a:t>://</a:t>
            </a:r>
            <a:r>
              <a:rPr lang="en-US" u="sng" dirty="0">
                <a:hlinkClick r:id="rId4"/>
              </a:rPr>
              <a:t>www</a:t>
            </a:r>
            <a:r>
              <a:rPr lang="ru-RU" u="sng" dirty="0">
                <a:hlinkClick r:id="rId4"/>
              </a:rPr>
              <a:t>.</a:t>
            </a:r>
            <a:r>
              <a:rPr lang="en-US" u="sng" dirty="0" err="1">
                <a:hlinkClick r:id="rId4"/>
              </a:rPr>
              <a:t>historia</a:t>
            </a:r>
            <a:r>
              <a:rPr lang="ru-RU" u="sng" dirty="0">
                <a:hlinkClick r:id="rId4"/>
              </a:rPr>
              <a:t>.</a:t>
            </a:r>
            <a:r>
              <a:rPr lang="en-US" u="sng" dirty="0" err="1">
                <a:hlinkClick r:id="rId4"/>
              </a:rPr>
              <a:t>ru</a:t>
            </a:r>
            <a:r>
              <a:rPr lang="ru-RU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xmlns="" val="1279689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Появляются чуть позже: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«Восточноевропейский археологический журнал» - содержит статьи, заметки, анонсы по археологии Восточной Европы (</a:t>
            </a:r>
            <a:r>
              <a:rPr lang="en-US" u="sng" dirty="0">
                <a:hlinkClick r:id="rId3"/>
              </a:rPr>
              <a:t>http</a:t>
            </a:r>
            <a:r>
              <a:rPr lang="ru-RU" u="sng" dirty="0">
                <a:hlinkClick r:id="rId3"/>
              </a:rPr>
              <a:t>://</a:t>
            </a:r>
            <a:r>
              <a:rPr lang="en-US" u="sng" dirty="0">
                <a:hlinkClick r:id="rId3"/>
              </a:rPr>
              <a:t>archaeology</a:t>
            </a:r>
            <a:r>
              <a:rPr lang="ru-RU" u="sng" dirty="0">
                <a:hlinkClick r:id="rId3"/>
              </a:rPr>
              <a:t>.</a:t>
            </a:r>
            <a:r>
              <a:rPr lang="en-US" u="sng" dirty="0" err="1">
                <a:hlinkClick r:id="rId3"/>
              </a:rPr>
              <a:t>kiev</a:t>
            </a:r>
            <a:r>
              <a:rPr lang="ru-RU" u="sng" dirty="0">
                <a:hlinkClick r:id="rId3"/>
              </a:rPr>
              <a:t>.</a:t>
            </a:r>
            <a:r>
              <a:rPr lang="en-US" u="sng" dirty="0" err="1">
                <a:hlinkClick r:id="rId3"/>
              </a:rPr>
              <a:t>ua</a:t>
            </a:r>
            <a:r>
              <a:rPr lang="ru-RU" u="sng" dirty="0">
                <a:hlinkClick r:id="rId3"/>
              </a:rPr>
              <a:t>/</a:t>
            </a:r>
            <a:r>
              <a:rPr lang="en-US" u="sng" dirty="0">
                <a:hlinkClick r:id="rId3"/>
              </a:rPr>
              <a:t>journal</a:t>
            </a:r>
            <a:r>
              <a:rPr lang="ru-RU" dirty="0" smtClean="0"/>
              <a:t>)</a:t>
            </a:r>
          </a:p>
          <a:p>
            <a:r>
              <a:rPr lang="ru-RU" dirty="0"/>
              <a:t>«</a:t>
            </a:r>
            <a:r>
              <a:rPr lang="en-US" dirty="0" err="1"/>
              <a:t>Commentarii</a:t>
            </a:r>
            <a:r>
              <a:rPr lang="en-US" dirty="0"/>
              <a:t> de </a:t>
            </a:r>
            <a:r>
              <a:rPr lang="en-US" dirty="0" err="1"/>
              <a:t>histori</a:t>
            </a:r>
            <a:r>
              <a:rPr lang="ru-RU" dirty="0"/>
              <a:t>» - журнал исторического факультета Воронежского госуниверситета, статьи, публикации, рецензии по археологии, истории России, всеобщей истории (</a:t>
            </a:r>
            <a:r>
              <a:rPr lang="en-US" u="sng" dirty="0">
                <a:hlinkClick r:id="rId4"/>
              </a:rPr>
              <a:t>http</a:t>
            </a:r>
            <a:r>
              <a:rPr lang="ru-RU" u="sng" dirty="0">
                <a:hlinkClick r:id="rId4"/>
              </a:rPr>
              <a:t>://</a:t>
            </a:r>
            <a:r>
              <a:rPr lang="en-US" u="sng" dirty="0">
                <a:hlinkClick r:id="rId4"/>
              </a:rPr>
              <a:t>www</a:t>
            </a:r>
            <a:r>
              <a:rPr lang="ru-RU" u="sng" dirty="0">
                <a:hlinkClick r:id="rId4"/>
              </a:rPr>
              <a:t>.</a:t>
            </a:r>
            <a:r>
              <a:rPr lang="en-US" u="sng" dirty="0">
                <a:hlinkClick r:id="rId4"/>
              </a:rPr>
              <a:t>main</a:t>
            </a:r>
            <a:r>
              <a:rPr lang="ru-RU" u="sng" dirty="0">
                <a:hlinkClick r:id="rId4"/>
              </a:rPr>
              <a:t>.</a:t>
            </a:r>
            <a:r>
              <a:rPr lang="en-US" u="sng" dirty="0" err="1">
                <a:hlinkClick r:id="rId4"/>
              </a:rPr>
              <a:t>vsu</a:t>
            </a:r>
            <a:r>
              <a:rPr lang="ru-RU" u="sng" dirty="0">
                <a:hlinkClick r:id="rId4"/>
              </a:rPr>
              <a:t>.</a:t>
            </a:r>
            <a:r>
              <a:rPr lang="en-US" u="sng" dirty="0" err="1">
                <a:hlinkClick r:id="rId4"/>
              </a:rPr>
              <a:t>ru</a:t>
            </a:r>
            <a:r>
              <a:rPr lang="ru-RU" u="sng" dirty="0">
                <a:hlinkClick r:id="rId4"/>
              </a:rPr>
              <a:t>/~</a:t>
            </a:r>
            <a:r>
              <a:rPr lang="en-US" u="sng" dirty="0" err="1">
                <a:hlinkClick r:id="rId4"/>
              </a:rPr>
              <a:t>cdh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50218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оценки журнала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Дизайн</a:t>
            </a:r>
          </a:p>
          <a:p>
            <a:r>
              <a:rPr lang="ru-RU" sz="4000" dirty="0" smtClean="0"/>
              <a:t>Доступность в сети</a:t>
            </a:r>
          </a:p>
          <a:p>
            <a:r>
              <a:rPr lang="ru-RU" sz="4000" dirty="0" smtClean="0"/>
              <a:t>Частота обновлений</a:t>
            </a:r>
          </a:p>
          <a:p>
            <a:r>
              <a:rPr lang="ru-RU" sz="4000" dirty="0" smtClean="0"/>
              <a:t>Контекст издания и др.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4183619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Форматы издания электронных журналов: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HTML</a:t>
            </a:r>
            <a:r>
              <a:rPr lang="ru-RU" dirty="0"/>
              <a:t> </a:t>
            </a:r>
            <a:r>
              <a:rPr lang="ru-RU" dirty="0" smtClean="0"/>
              <a:t>являющийся </a:t>
            </a:r>
            <a:r>
              <a:rPr lang="ru-RU" dirty="0"/>
              <a:t>форматным </a:t>
            </a:r>
            <a:r>
              <a:rPr lang="ru-RU" dirty="0" smtClean="0"/>
              <a:t>языком</a:t>
            </a:r>
          </a:p>
          <a:p>
            <a:r>
              <a:rPr lang="en-US" dirty="0"/>
              <a:t>Postscript</a:t>
            </a:r>
            <a:r>
              <a:rPr lang="ru-RU" dirty="0"/>
              <a:t> </a:t>
            </a:r>
            <a:r>
              <a:rPr lang="ru-RU" dirty="0" smtClean="0"/>
              <a:t>являющийся языком </a:t>
            </a:r>
            <a:r>
              <a:rPr lang="ru-RU" dirty="0"/>
              <a:t>описания страниц печатного </a:t>
            </a:r>
            <a:r>
              <a:rPr lang="ru-RU" dirty="0" smtClean="0"/>
              <a:t>документа</a:t>
            </a:r>
          </a:p>
          <a:p>
            <a:r>
              <a:rPr lang="ru-RU" dirty="0"/>
              <a:t>прикладная программа </a:t>
            </a:r>
            <a:r>
              <a:rPr lang="en-US" dirty="0"/>
              <a:t>Acrobat </a:t>
            </a:r>
            <a:r>
              <a:rPr lang="en-US" dirty="0" smtClean="0"/>
              <a:t>Reader</a:t>
            </a:r>
            <a:r>
              <a:rPr lang="ru-RU" dirty="0" smtClean="0"/>
              <a:t>, </a:t>
            </a:r>
            <a:r>
              <a:rPr lang="ru-RU" dirty="0"/>
              <a:t>позволяющая просматривать страницы в формате </a:t>
            </a:r>
            <a:r>
              <a:rPr lang="en-US" dirty="0" smtClean="0"/>
              <a:t>PDF</a:t>
            </a:r>
            <a:endParaRPr lang="ru-RU" dirty="0" smtClean="0"/>
          </a:p>
          <a:p>
            <a:r>
              <a:rPr lang="en-US" dirty="0"/>
              <a:t>SGML</a:t>
            </a:r>
            <a:r>
              <a:rPr lang="ru-RU" dirty="0"/>
              <a:t> </a:t>
            </a:r>
            <a:r>
              <a:rPr lang="ru-RU" dirty="0" smtClean="0"/>
              <a:t>- </a:t>
            </a:r>
            <a:r>
              <a:rPr lang="en-US" dirty="0" err="1" smtClean="0"/>
              <a:t>Standardised</a:t>
            </a:r>
            <a:r>
              <a:rPr lang="en-US" dirty="0" smtClean="0"/>
              <a:t> </a:t>
            </a:r>
            <a:r>
              <a:rPr lang="en-US" dirty="0" err="1"/>
              <a:t>Generalised</a:t>
            </a:r>
            <a:r>
              <a:rPr lang="en-US" dirty="0"/>
              <a:t> Markup </a:t>
            </a:r>
            <a:r>
              <a:rPr lang="en-US" dirty="0" smtClean="0"/>
              <a:t>Language</a:t>
            </a:r>
            <a:endParaRPr lang="ru-RU" dirty="0" smtClean="0"/>
          </a:p>
          <a:p>
            <a:r>
              <a:rPr lang="en-US" dirty="0"/>
              <a:t>XML</a:t>
            </a:r>
            <a:r>
              <a:rPr lang="ru-RU" dirty="0"/>
              <a:t> – </a:t>
            </a:r>
            <a:r>
              <a:rPr lang="en-US" dirty="0"/>
              <a:t>Extensible Markup Language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51755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 bwMode="auto">
          <a:xfrm>
            <a:off x="1259632" y="1268760"/>
            <a:ext cx="2736304" cy="936104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HTML</a:t>
            </a:r>
            <a:endParaRPr kumimoji="1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4968044" y="1273087"/>
            <a:ext cx="2736304" cy="108012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PDF</a:t>
            </a:r>
            <a:endParaRPr kumimoji="1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539552" y="2852936"/>
            <a:ext cx="3744416" cy="136815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Оригинальные электронные журналы</a:t>
            </a: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4860032" y="2852936"/>
            <a:ext cx="3600400" cy="136815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Первой основой которых являются печатные издания</a:t>
            </a: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1763688" y="5085184"/>
            <a:ext cx="6336704" cy="1296144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Доступность и </a:t>
            </a:r>
            <a:r>
              <a:rPr kumimoji="1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HTML </a:t>
            </a:r>
            <a:r>
              <a:rPr kumimoji="1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и</a:t>
            </a:r>
            <a:r>
              <a:rPr kumimoji="1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PDF</a:t>
            </a:r>
            <a:r>
              <a:rPr kumimoji="1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10" name="Стрелка вниз 9"/>
          <p:cNvSpPr/>
          <p:nvPr/>
        </p:nvSpPr>
        <p:spPr bwMode="auto">
          <a:xfrm>
            <a:off x="2483768" y="2204864"/>
            <a:ext cx="288032" cy="64807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 bwMode="auto">
          <a:xfrm>
            <a:off x="6084168" y="2348880"/>
            <a:ext cx="288032" cy="504056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 bwMode="auto">
          <a:xfrm>
            <a:off x="2771800" y="4221088"/>
            <a:ext cx="288032" cy="864096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Стрелка вниз 14"/>
          <p:cNvSpPr/>
          <p:nvPr/>
        </p:nvSpPr>
        <p:spPr bwMode="auto">
          <a:xfrm>
            <a:off x="6228184" y="4221088"/>
            <a:ext cx="216024" cy="864096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9243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91228" y="3244334"/>
            <a:ext cx="49251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i="1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xmlns="" val="3198669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0"/>
            <a:ext cx="6867525" cy="1065213"/>
          </a:xfrm>
        </p:spPr>
        <p:txBody>
          <a:bodyPr/>
          <a:lstStyle/>
          <a:p>
            <a:r>
              <a:rPr lang="ru-RU" dirty="0" smtClean="0"/>
              <a:t>Важнейшая задача библиотек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 bwMode="auto">
          <a:xfrm>
            <a:off x="899592" y="3702384"/>
            <a:ext cx="3996444" cy="123878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200" dirty="0"/>
              <a:t>Создание электронных библиотек </a:t>
            </a:r>
            <a:endParaRPr kumimoji="1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5292080" y="3702384"/>
            <a:ext cx="3744416" cy="123878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ru-RU" sz="2200" dirty="0" smtClean="0">
                <a:latin typeface="Times New Roman" pitchFamily="18" charset="0"/>
              </a:rPr>
              <a:t>Использование </a:t>
            </a:r>
            <a:r>
              <a:rPr kumimoji="1" lang="ru-RU" sz="2200" dirty="0">
                <a:latin typeface="Times New Roman" pitchFamily="18" charset="0"/>
              </a:rPr>
              <a:t>интернет-технологий </a:t>
            </a:r>
            <a:endParaRPr kumimoji="1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 bwMode="auto">
          <a:xfrm>
            <a:off x="2447764" y="1916833"/>
            <a:ext cx="5400600" cy="1080119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/>
              <a:t>Обеспечение </a:t>
            </a:r>
            <a:r>
              <a:rPr lang="ru-RU" sz="2400" dirty="0"/>
              <a:t>доступа к информации</a:t>
            </a:r>
            <a:endParaRPr kumimoji="1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Стрелка вниз 17"/>
          <p:cNvSpPr/>
          <p:nvPr/>
        </p:nvSpPr>
        <p:spPr bwMode="auto">
          <a:xfrm>
            <a:off x="4716016" y="1340768"/>
            <a:ext cx="432048" cy="576064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Стрелка вниз 18"/>
          <p:cNvSpPr/>
          <p:nvPr/>
        </p:nvSpPr>
        <p:spPr bwMode="auto">
          <a:xfrm>
            <a:off x="2771800" y="2924946"/>
            <a:ext cx="792088" cy="77743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Стрелка вниз 19"/>
          <p:cNvSpPr/>
          <p:nvPr/>
        </p:nvSpPr>
        <p:spPr bwMode="auto">
          <a:xfrm flipH="1">
            <a:off x="6660232" y="2924945"/>
            <a:ext cx="720080" cy="777439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259632" y="5733256"/>
            <a:ext cx="7272808" cy="93610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ru-RU" sz="2400" dirty="0" smtClean="0">
                <a:latin typeface="Times New Roman" pitchFamily="18" charset="0"/>
              </a:rPr>
              <a:t>создание, распространение, хранение </a:t>
            </a:r>
            <a:r>
              <a:rPr kumimoji="1" lang="ru-RU" sz="2400" dirty="0">
                <a:latin typeface="Times New Roman" pitchFamily="18" charset="0"/>
              </a:rPr>
              <a:t>электронных документов</a:t>
            </a:r>
            <a:endParaRPr kumimoji="1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 bwMode="auto">
          <a:xfrm>
            <a:off x="3167844" y="5042351"/>
            <a:ext cx="3852428" cy="40287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Проблема</a:t>
            </a:r>
          </a:p>
        </p:txBody>
      </p:sp>
      <p:sp>
        <p:nvSpPr>
          <p:cNvPr id="26" name="Стрелка вниз 25"/>
          <p:cNvSpPr/>
          <p:nvPr/>
        </p:nvSpPr>
        <p:spPr bwMode="auto">
          <a:xfrm>
            <a:off x="4896036" y="5445224"/>
            <a:ext cx="198022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7394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 bwMode="auto">
          <a:xfrm>
            <a:off x="899592" y="4437112"/>
            <a:ext cx="3240360" cy="1584176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2800" dirty="0" smtClean="0">
                <a:latin typeface="Times New Roman" pitchFamily="18" charset="0"/>
              </a:rPr>
              <a:t>Аналоги т</a:t>
            </a:r>
            <a:r>
              <a:rPr kumimoji="1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радиционных источников</a:t>
            </a: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4932040" y="4437112"/>
            <a:ext cx="3312368" cy="1584176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Веб-сайты</a:t>
            </a:r>
          </a:p>
        </p:txBody>
      </p:sp>
      <p:sp>
        <p:nvSpPr>
          <p:cNvPr id="8" name="Стрелка вниз 7"/>
          <p:cNvSpPr/>
          <p:nvPr/>
        </p:nvSpPr>
        <p:spPr bwMode="auto">
          <a:xfrm>
            <a:off x="1907704" y="3793108"/>
            <a:ext cx="612068" cy="644004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 bwMode="auto">
          <a:xfrm>
            <a:off x="5940152" y="3793108"/>
            <a:ext cx="648072" cy="71601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998442" y="1489043"/>
            <a:ext cx="7920880" cy="2308324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ru-RU" sz="3200" dirty="0">
                <a:latin typeface="Times New Roman" pitchFamily="18" charset="0"/>
              </a:rPr>
              <a:t>Среди размещенных в сети Интернет материалов исследовательский потенциал имеют прежде всего исторические источники. </a:t>
            </a:r>
            <a:endParaRPr kumimoji="1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7303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412776"/>
            <a:ext cx="7346306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4000" dirty="0" smtClean="0"/>
              <a:t>Традиционные </a:t>
            </a:r>
          </a:p>
          <a:p>
            <a:r>
              <a:rPr lang="ru-RU" sz="4000" dirty="0" smtClean="0"/>
              <a:t>  исторические источники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4000" dirty="0" err="1" smtClean="0"/>
              <a:t>Аудиодокументы</a:t>
            </a:r>
            <a:endParaRPr lang="ru-RU" sz="4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4000" dirty="0" smtClean="0"/>
              <a:t>Видеодокументы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4000" dirty="0" smtClean="0"/>
              <a:t>Сетевые электронные журналы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4000" dirty="0" smtClean="0"/>
              <a:t>Оригинальные электронные </a:t>
            </a:r>
          </a:p>
          <a:p>
            <a:r>
              <a:rPr lang="ru-RU" sz="4000" dirty="0" smtClean="0"/>
              <a:t>журналы</a:t>
            </a:r>
          </a:p>
          <a:p>
            <a:endParaRPr lang="ru-RU" sz="4400" dirty="0" smtClean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1187624" y="788368"/>
            <a:ext cx="7056784" cy="3600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В данный момент в сети Интернет:</a:t>
            </a:r>
          </a:p>
        </p:txBody>
      </p:sp>
    </p:spTree>
    <p:extLst>
      <p:ext uri="{BB962C8B-B14F-4D97-AF65-F5344CB8AC3E}">
        <p14:creationId xmlns:p14="http://schemas.microsoft.com/office/powerpoint/2010/main" xmlns="" val="4156917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571500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16418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400" dirty="0" smtClean="0"/>
              <a:t>Важным </a:t>
            </a:r>
            <a:r>
              <a:rPr lang="ru-RU" sz="4400" dirty="0"/>
              <a:t>явлением для всех – научных работников, </a:t>
            </a:r>
            <a:r>
              <a:rPr lang="ru-RU" sz="4400" dirty="0" smtClean="0"/>
              <a:t>преподавателей, </a:t>
            </a:r>
            <a:r>
              <a:rPr lang="ru-RU" sz="4400" dirty="0"/>
              <a:t>студентов, библиотекарей </a:t>
            </a:r>
            <a:r>
              <a:rPr lang="ru-RU" sz="4400" dirty="0" smtClean="0"/>
              <a:t> являются - электронные журналы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1647726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1582341"/>
            <a:ext cx="58143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Т</a:t>
            </a:r>
            <a:r>
              <a:rPr lang="ru-RU" sz="2000" b="1" dirty="0" smtClean="0"/>
              <a:t>ри </a:t>
            </a:r>
            <a:r>
              <a:rPr lang="ru-RU" sz="2000" b="1" dirty="0"/>
              <a:t>понятия электронного журнала:</a:t>
            </a:r>
          </a:p>
          <a:p>
            <a:pPr lvl="0"/>
            <a:r>
              <a:rPr lang="ru-RU" sz="2000" dirty="0" smtClean="0"/>
              <a:t>1. Параллельные </a:t>
            </a:r>
            <a:r>
              <a:rPr lang="ru-RU" sz="2000" dirty="0"/>
              <a:t>электронные журналы - электронные версии традиционных печатных изданий. </a:t>
            </a:r>
          </a:p>
          <a:p>
            <a:pPr lvl="0"/>
            <a:r>
              <a:rPr lang="ru-RU" sz="2000" dirty="0" smtClean="0"/>
              <a:t>2. Интегрированные </a:t>
            </a:r>
            <a:r>
              <a:rPr lang="ru-RU" sz="2000" dirty="0"/>
              <a:t>электронные журналы – издаются в двух видах, которые дополняют друг друга.</a:t>
            </a:r>
          </a:p>
          <a:p>
            <a:pPr lvl="0"/>
            <a:r>
              <a:rPr lang="ru-RU" sz="2000" dirty="0" smtClean="0"/>
              <a:t>3. Оригинальные </a:t>
            </a:r>
            <a:r>
              <a:rPr lang="ru-RU" sz="2000" dirty="0"/>
              <a:t>электронные журналы – издаются только в электронном виде. На сегодняшний день это один из наиболее популярных видов предоставления периодической информации для историков.</a:t>
            </a:r>
          </a:p>
        </p:txBody>
      </p:sp>
    </p:spTree>
    <p:extLst>
      <p:ext uri="{BB962C8B-B14F-4D97-AF65-F5344CB8AC3E}">
        <p14:creationId xmlns:p14="http://schemas.microsoft.com/office/powerpoint/2010/main" xmlns="" val="1439981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844824"/>
            <a:ext cx="734481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Префиксные составные:</a:t>
            </a:r>
          </a:p>
          <a:p>
            <a:endParaRPr lang="ru-RU" sz="3200" dirty="0" smtClean="0"/>
          </a:p>
          <a:p>
            <a:r>
              <a:rPr lang="ru-RU" sz="3200" dirty="0" smtClean="0"/>
              <a:t>1. электронные </a:t>
            </a:r>
            <a:r>
              <a:rPr lang="ru-RU" sz="3200" dirty="0"/>
              <a:t>(</a:t>
            </a:r>
            <a:r>
              <a:rPr lang="ru-RU" sz="3200" dirty="0" err="1"/>
              <a:t>electronic</a:t>
            </a:r>
            <a:r>
              <a:rPr lang="ru-RU" sz="3200" dirty="0"/>
              <a:t>-</a:t>
            </a:r>
            <a:r>
              <a:rPr lang="ru-RU" sz="3200" dirty="0" smtClean="0"/>
              <a:t>);</a:t>
            </a:r>
          </a:p>
          <a:p>
            <a:r>
              <a:rPr lang="ru-RU" sz="3200" dirty="0" smtClean="0"/>
              <a:t>2. </a:t>
            </a:r>
            <a:r>
              <a:rPr lang="ru-RU" sz="3200" dirty="0"/>
              <a:t>сетевые (</a:t>
            </a:r>
            <a:r>
              <a:rPr lang="ru-RU" sz="3200" dirty="0" err="1"/>
              <a:t>networked</a:t>
            </a:r>
            <a:r>
              <a:rPr lang="ru-RU" sz="3200" dirty="0"/>
              <a:t>-</a:t>
            </a:r>
            <a:r>
              <a:rPr lang="ru-RU" sz="3200" dirty="0" smtClean="0"/>
              <a:t>);</a:t>
            </a:r>
          </a:p>
          <a:p>
            <a:r>
              <a:rPr lang="ru-RU" sz="3200" dirty="0" smtClean="0"/>
              <a:t>3. </a:t>
            </a:r>
            <a:r>
              <a:rPr lang="ru-RU" sz="3200" dirty="0"/>
              <a:t>онлайновые (</a:t>
            </a:r>
            <a:r>
              <a:rPr lang="ru-RU" sz="3200" dirty="0" err="1"/>
              <a:t>online</a:t>
            </a:r>
            <a:r>
              <a:rPr lang="ru-RU" sz="3200" dirty="0"/>
              <a:t>-</a:t>
            </a:r>
            <a:r>
              <a:rPr lang="ru-RU" sz="3200" dirty="0" smtClean="0"/>
              <a:t>);</a:t>
            </a:r>
          </a:p>
          <a:p>
            <a:r>
              <a:rPr lang="ru-RU" sz="3200" dirty="0" smtClean="0"/>
              <a:t>4. </a:t>
            </a:r>
            <a:r>
              <a:rPr lang="ru-RU" sz="3200" dirty="0" err="1"/>
              <a:t>интернетный</a:t>
            </a:r>
            <a:r>
              <a:rPr lang="ru-RU" sz="3200" dirty="0"/>
              <a:t> (</a:t>
            </a:r>
            <a:r>
              <a:rPr lang="ru-RU" sz="3200" dirty="0" err="1"/>
              <a:t>Internet</a:t>
            </a:r>
            <a:r>
              <a:rPr lang="ru-RU" sz="3200" dirty="0"/>
              <a:t>-</a:t>
            </a:r>
            <a:r>
              <a:rPr lang="ru-RU" sz="3200" dirty="0" smtClean="0"/>
              <a:t>);</a:t>
            </a:r>
          </a:p>
          <a:p>
            <a:r>
              <a:rPr lang="ru-RU" sz="3200" dirty="0" smtClean="0"/>
              <a:t>5. </a:t>
            </a:r>
            <a:r>
              <a:rPr lang="ru-RU" sz="3200" dirty="0" err="1"/>
              <a:t>Вебовский</a:t>
            </a:r>
            <a:r>
              <a:rPr lang="ru-RU" sz="3200" dirty="0"/>
              <a:t> (</a:t>
            </a:r>
            <a:r>
              <a:rPr lang="ru-RU" sz="3200" dirty="0" err="1"/>
              <a:t>Web</a:t>
            </a:r>
            <a:r>
              <a:rPr lang="ru-RU" sz="3200" dirty="0"/>
              <a:t>-) </a:t>
            </a:r>
          </a:p>
        </p:txBody>
      </p:sp>
    </p:spTree>
    <p:extLst>
      <p:ext uri="{BB962C8B-B14F-4D97-AF65-F5344CB8AC3E}">
        <p14:creationId xmlns:p14="http://schemas.microsoft.com/office/powerpoint/2010/main" xmlns="" val="628400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8064" y="4077072"/>
            <a:ext cx="3744416" cy="1065213"/>
          </a:xfrm>
        </p:spPr>
        <p:txBody>
          <a:bodyPr/>
          <a:lstStyle/>
          <a:p>
            <a:r>
              <a:rPr lang="ru-RU" sz="2800" i="1" dirty="0">
                <a:solidFill>
                  <a:srgbClr val="C00000"/>
                </a:solidFill>
                <a:latin typeface="+mn-lt"/>
              </a:rPr>
              <a:t>Электронный журнал </a:t>
            </a:r>
            <a:r>
              <a:rPr lang="ru-RU" sz="2800" dirty="0">
                <a:solidFill>
                  <a:schemeClr val="tx1"/>
                </a:solidFill>
                <a:latin typeface="+mn-lt"/>
              </a:rPr>
              <a:t>– это редактируемое периодическое издание, выставленное в сети Интернет или распространяющееся на CD-ROM.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1844824"/>
            <a:ext cx="4104456" cy="3600400"/>
          </a:xfrm>
        </p:spPr>
      </p:pic>
    </p:spTree>
    <p:extLst>
      <p:ext uri="{BB962C8B-B14F-4D97-AF65-F5344CB8AC3E}">
        <p14:creationId xmlns:p14="http://schemas.microsoft.com/office/powerpoint/2010/main" xmlns="" val="3919109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mployee Orientation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2D050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mployee Orientatio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mployee Orientation 1">
        <a:dk1>
          <a:srgbClr val="000000"/>
        </a:dk1>
        <a:lt1>
          <a:srgbClr val="0099CC"/>
        </a:lt1>
        <a:dk2>
          <a:srgbClr val="FFFFFF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AACAE2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3">
        <a:dk1>
          <a:srgbClr val="5F5F5F"/>
        </a:dk1>
        <a:lt1>
          <a:srgbClr val="FFFFFF"/>
        </a:lt1>
        <a:dk2>
          <a:srgbClr val="5F5F5F"/>
        </a:dk2>
        <a:lt2>
          <a:srgbClr val="808080"/>
        </a:lt2>
        <a:accent1>
          <a:srgbClr val="969696"/>
        </a:accent1>
        <a:accent2>
          <a:srgbClr val="000000"/>
        </a:accent2>
        <a:accent3>
          <a:srgbClr val="FFFFFF"/>
        </a:accent3>
        <a:accent4>
          <a:srgbClr val="505050"/>
        </a:accent4>
        <a:accent5>
          <a:srgbClr val="C9C9C9"/>
        </a:accent5>
        <a:accent6>
          <a:srgbClr val="000000"/>
        </a:accent6>
        <a:hlink>
          <a:srgbClr val="7777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1089</TotalTime>
  <Words>555</Words>
  <Application>Microsoft Office PowerPoint</Application>
  <PresentationFormat>Экран (4:3)</PresentationFormat>
  <Paragraphs>104</Paragraphs>
  <Slides>17</Slides>
  <Notes>17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  <vt:variant>
        <vt:lpstr>Произвольные показы</vt:lpstr>
      </vt:variant>
      <vt:variant>
        <vt:i4>1</vt:i4>
      </vt:variant>
    </vt:vector>
  </HeadingPairs>
  <TitlesOfParts>
    <vt:vector size="19" baseType="lpstr">
      <vt:lpstr>Employee Orientation</vt:lpstr>
      <vt:lpstr>Понятие «электронный журнал» преимущества и недостатки</vt:lpstr>
      <vt:lpstr>Важнейшая задача библиотек</vt:lpstr>
      <vt:lpstr>Слайд 3</vt:lpstr>
      <vt:lpstr>Слайд 4</vt:lpstr>
      <vt:lpstr>Слайд 5</vt:lpstr>
      <vt:lpstr>Слайд 6</vt:lpstr>
      <vt:lpstr>Слайд 7</vt:lpstr>
      <vt:lpstr>Слайд 8</vt:lpstr>
      <vt:lpstr>Электронный журнал – это редактируемое периодическое издание, выставленное в сети Интернет или распространяющееся на CD-ROM. </vt:lpstr>
      <vt:lpstr> Достоинства:</vt:lpstr>
      <vt:lpstr>Проблемы:</vt:lpstr>
      <vt:lpstr>Первые исторические электронные журналы:</vt:lpstr>
      <vt:lpstr>Появляются чуть позже:</vt:lpstr>
      <vt:lpstr>Критерии оценки журнала</vt:lpstr>
      <vt:lpstr>Форматы издания электронных журналов:</vt:lpstr>
      <vt:lpstr>Слайд 16</vt:lpstr>
      <vt:lpstr>Слайд 17</vt:lpstr>
      <vt:lpstr>Произвольный показ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орпнпвеаропаллдд</dc:title>
  <dc:creator>Вова</dc:creator>
  <cp:lastModifiedBy>АНЯ</cp:lastModifiedBy>
  <cp:revision>24</cp:revision>
  <dcterms:created xsi:type="dcterms:W3CDTF">2016-05-04T20:52:59Z</dcterms:created>
  <dcterms:modified xsi:type="dcterms:W3CDTF">2017-05-15T19:07:31Z</dcterms:modified>
</cp:coreProperties>
</file>