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custShowLst>
    <p:custShow name="Произвольный показ 1" id="0">
      <p:sldLst>
        <p:sld r:id="rId5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F548F-72BF-4C6E-B777-EC70239C7E37}" type="datetimeFigureOut">
              <a:rPr lang="ru-RU" smtClean="0"/>
              <a:pPr/>
              <a:t>пн 15.05.17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F5262-2276-43C1-B875-F20EFAC69D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95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17057-F5EE-4F23-AAB7-05778076489B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4679B-DA6D-4C88-85D2-6059186BAB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651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3513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10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633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11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6347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12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1312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13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353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14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2928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15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2806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16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3061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17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601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124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3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361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3109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735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6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0072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7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2353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8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506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9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4679B-DA6D-4C88-85D2-6059186BABA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326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1736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0174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72400" y="6415088"/>
            <a:ext cx="1371600" cy="423862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09800" y="1927225"/>
            <a:ext cx="3311525" cy="19986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209800" y="4078288"/>
            <a:ext cx="3311525" cy="2000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/>
          <a:p>
            <a:pPr lvl="0"/>
            <a:r>
              <a:rPr lang="ru-RU" noProof="0" smtClean="0"/>
              <a:t>Вставка картинки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200707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08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200710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пн 15.05.17</a:t>
            </a:fld>
            <a:endParaRPr lang="ru-RU"/>
          </a:p>
        </p:txBody>
      </p:sp>
      <p:sp>
        <p:nvSpPr>
          <p:cNvPr id="2007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0714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071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strips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imka.r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istoria.r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rchaeology.kiev.ua/journa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in.vsu.ru/~cdh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916832"/>
            <a:ext cx="6867525" cy="1065213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Понятие «электронный журнал» преимущества и недостатки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3212976"/>
            <a:ext cx="6775450" cy="2795871"/>
          </a:xfrm>
        </p:spPr>
      </p:pic>
      <p:sp>
        <p:nvSpPr>
          <p:cNvPr id="2" name="Скругленный прямоугольник 1"/>
          <p:cNvSpPr/>
          <p:nvPr/>
        </p:nvSpPr>
        <p:spPr bwMode="auto">
          <a:xfrm>
            <a:off x="5724127" y="5589240"/>
            <a:ext cx="3276939" cy="12687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Подготовила учитель истории и обществознания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Зенова</a:t>
            </a: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1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Анна</a:t>
            </a:r>
            <a:r>
              <a:rPr kumimoji="1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Владимировна</a:t>
            </a: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113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6867525" cy="1065213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</a:br>
            <a:r>
              <a:rPr lang="ru-RU" dirty="0" smtClean="0">
                <a:ea typeface="+mn-ea"/>
                <a:cs typeface="+mn-cs"/>
              </a:rPr>
              <a:t>Достоинства: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200" dirty="0" smtClean="0"/>
              <a:t>более низкая </a:t>
            </a:r>
            <a:r>
              <a:rPr lang="ru-RU" sz="2200" dirty="0"/>
              <a:t>стоимость, по сравнению с традиционными, печатными;</a:t>
            </a:r>
          </a:p>
          <a:p>
            <a:pPr lvl="0"/>
            <a:r>
              <a:rPr lang="ru-RU" sz="2200" dirty="0"/>
              <a:t>быстрое и всемирное распространение;</a:t>
            </a:r>
          </a:p>
          <a:p>
            <a:pPr lvl="0"/>
            <a:r>
              <a:rPr lang="ru-RU" sz="2200" dirty="0"/>
              <a:t>оперативную публикацию рецензий на новые издания;</a:t>
            </a:r>
          </a:p>
          <a:p>
            <a:pPr lvl="0"/>
            <a:r>
              <a:rPr lang="ru-RU" sz="2200" dirty="0"/>
              <a:t>возможность интерактивного общения читателя и автора статьи посредством </a:t>
            </a:r>
            <a:r>
              <a:rPr lang="en-US" sz="2200" dirty="0"/>
              <a:t>e</a:t>
            </a:r>
            <a:r>
              <a:rPr lang="ru-RU" sz="2200" dirty="0"/>
              <a:t>-</a:t>
            </a:r>
            <a:r>
              <a:rPr lang="en-US" sz="2200" dirty="0"/>
              <a:t>mail</a:t>
            </a:r>
            <a:r>
              <a:rPr lang="ru-RU" sz="2200" dirty="0"/>
              <a:t>;</a:t>
            </a:r>
          </a:p>
          <a:p>
            <a:pPr lvl="0"/>
            <a:r>
              <a:rPr lang="ru-RU" sz="2200" dirty="0"/>
              <a:t>доступ ко всем выпускам журнала;</a:t>
            </a:r>
          </a:p>
          <a:p>
            <a:pPr lvl="0"/>
            <a:r>
              <a:rPr lang="ru-RU" sz="2200" dirty="0"/>
              <a:t>возможность объединения в публикации различных типов данных (</a:t>
            </a:r>
            <a:r>
              <a:rPr lang="en-US" sz="2200" dirty="0"/>
              <a:t>multimedia</a:t>
            </a:r>
            <a:r>
              <a:rPr lang="ru-RU" sz="2200" dirty="0"/>
              <a:t>, </a:t>
            </a:r>
            <a:r>
              <a:rPr lang="en-US" sz="2200" dirty="0"/>
              <a:t>GIS</a:t>
            </a:r>
            <a:r>
              <a:rPr lang="ru-RU" sz="2200" dirty="0"/>
              <a:t>, объемные таблицы с расчетами и т.п.).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050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нерегулярность </a:t>
            </a:r>
            <a:r>
              <a:rPr lang="ru-RU" dirty="0"/>
              <a:t>обновления журналов;</a:t>
            </a:r>
          </a:p>
          <a:p>
            <a:pPr lvl="0"/>
            <a:r>
              <a:rPr lang="ru-RU" dirty="0"/>
              <a:t>технические проблемы (неправильный или измененный </a:t>
            </a:r>
            <a:r>
              <a:rPr lang="en-US" dirty="0"/>
              <a:t>URL</a:t>
            </a:r>
            <a:r>
              <a:rPr lang="ru-RU" dirty="0"/>
              <a:t>, сложность поиска издания, проблемы с программным обеспечением, медленный выход в Интернет и др.);</a:t>
            </a:r>
          </a:p>
          <a:p>
            <a:pPr lvl="0"/>
            <a:r>
              <a:rPr lang="ru-RU" dirty="0"/>
              <a:t>проблемы цитируемости электронного журнала;</a:t>
            </a:r>
          </a:p>
          <a:p>
            <a:pPr lvl="0"/>
            <a:r>
              <a:rPr lang="ru-RU" dirty="0"/>
              <a:t>консерватизм восприятия электронного журнала, как чего-то второсортного по отношению к печатному.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968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исторические электронные журналы: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«Сибирскую заимку» - научно-популярный журнал по истории, археологии и этнографии Сибири под редакцией М. Галушко (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zaimka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/>
              <a:t>«Мир истории» - один из первых отечественных электронных научно-популярных исторических журналов (</a:t>
            </a:r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>
                <a:hlinkClick r:id="rId4"/>
              </a:rPr>
              <a:t>www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historia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127968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Появляются чуть позже: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«Восточноевропейский археологический журнал» - содержит статьи, заметки, анонсы по археологии Восточной Европы (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archaeology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kiev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ua</a:t>
            </a:r>
            <a:r>
              <a:rPr lang="ru-RU" u="sng" dirty="0">
                <a:hlinkClick r:id="rId3"/>
              </a:rPr>
              <a:t>/</a:t>
            </a:r>
            <a:r>
              <a:rPr lang="en-US" u="sng" dirty="0">
                <a:hlinkClick r:id="rId3"/>
              </a:rPr>
              <a:t>journal</a:t>
            </a:r>
            <a:r>
              <a:rPr lang="ru-RU" dirty="0" smtClean="0"/>
              <a:t>)</a:t>
            </a:r>
          </a:p>
          <a:p>
            <a:r>
              <a:rPr lang="ru-RU" dirty="0"/>
              <a:t>«</a:t>
            </a:r>
            <a:r>
              <a:rPr lang="en-US" dirty="0" err="1"/>
              <a:t>Commentarii</a:t>
            </a:r>
            <a:r>
              <a:rPr lang="en-US" dirty="0"/>
              <a:t> de </a:t>
            </a:r>
            <a:r>
              <a:rPr lang="en-US" dirty="0" err="1"/>
              <a:t>histori</a:t>
            </a:r>
            <a:r>
              <a:rPr lang="ru-RU" dirty="0"/>
              <a:t>» - журнал исторического факультета Воронежского госуниверситета, статьи, публикации, рецензии по археологии, истории России, всеобщей истории (</a:t>
            </a:r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>
                <a:hlinkClick r:id="rId4"/>
              </a:rPr>
              <a:t>www</a:t>
            </a:r>
            <a:r>
              <a:rPr lang="ru-RU" u="sng" dirty="0">
                <a:hlinkClick r:id="rId4"/>
              </a:rPr>
              <a:t>.</a:t>
            </a:r>
            <a:r>
              <a:rPr lang="en-US" u="sng" dirty="0">
                <a:hlinkClick r:id="rId4"/>
              </a:rPr>
              <a:t>main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vsu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u="sng" dirty="0">
                <a:hlinkClick r:id="rId4"/>
              </a:rPr>
              <a:t>/~</a:t>
            </a:r>
            <a:r>
              <a:rPr lang="en-US" u="sng" dirty="0" err="1">
                <a:hlinkClick r:id="rId4"/>
              </a:rPr>
              <a:t>cdh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021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Дизайн</a:t>
            </a:r>
          </a:p>
          <a:p>
            <a:r>
              <a:rPr lang="ru-RU" sz="4000" dirty="0" smtClean="0"/>
              <a:t>Доступность в сети</a:t>
            </a:r>
          </a:p>
          <a:p>
            <a:r>
              <a:rPr lang="ru-RU" sz="4000" dirty="0" smtClean="0"/>
              <a:t>Частота обновлений</a:t>
            </a:r>
          </a:p>
          <a:p>
            <a:r>
              <a:rPr lang="ru-RU" sz="4000" dirty="0" smtClean="0"/>
              <a:t>Контекст издания и др.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4183619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Форматы издания электронных журналов: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</a:t>
            </a:r>
            <a:r>
              <a:rPr lang="ru-RU" dirty="0"/>
              <a:t> </a:t>
            </a:r>
            <a:r>
              <a:rPr lang="ru-RU" dirty="0" smtClean="0"/>
              <a:t>являющийся </a:t>
            </a:r>
            <a:r>
              <a:rPr lang="ru-RU" dirty="0"/>
              <a:t>форматным </a:t>
            </a:r>
            <a:r>
              <a:rPr lang="ru-RU" dirty="0" smtClean="0"/>
              <a:t>языком</a:t>
            </a:r>
          </a:p>
          <a:p>
            <a:r>
              <a:rPr lang="en-US" dirty="0"/>
              <a:t>Postscript</a:t>
            </a:r>
            <a:r>
              <a:rPr lang="ru-RU" dirty="0"/>
              <a:t> </a:t>
            </a:r>
            <a:r>
              <a:rPr lang="ru-RU" dirty="0" smtClean="0"/>
              <a:t>являющийся языком </a:t>
            </a:r>
            <a:r>
              <a:rPr lang="ru-RU" dirty="0"/>
              <a:t>описания страниц печатного </a:t>
            </a:r>
            <a:r>
              <a:rPr lang="ru-RU" dirty="0" smtClean="0"/>
              <a:t>документа</a:t>
            </a:r>
          </a:p>
          <a:p>
            <a:r>
              <a:rPr lang="ru-RU" dirty="0"/>
              <a:t>прикладная программа </a:t>
            </a:r>
            <a:r>
              <a:rPr lang="en-US" dirty="0"/>
              <a:t>Acrobat </a:t>
            </a:r>
            <a:r>
              <a:rPr lang="en-US" dirty="0" smtClean="0"/>
              <a:t>Reader</a:t>
            </a:r>
            <a:r>
              <a:rPr lang="ru-RU" dirty="0" smtClean="0"/>
              <a:t>, </a:t>
            </a:r>
            <a:r>
              <a:rPr lang="ru-RU" dirty="0"/>
              <a:t>позволяющая просматривать страницы в формате </a:t>
            </a:r>
            <a:r>
              <a:rPr lang="en-US" dirty="0" smtClean="0"/>
              <a:t>PDF</a:t>
            </a:r>
            <a:endParaRPr lang="ru-RU" dirty="0" smtClean="0"/>
          </a:p>
          <a:p>
            <a:r>
              <a:rPr lang="en-US" dirty="0"/>
              <a:t>SGML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Standardised</a:t>
            </a:r>
            <a:r>
              <a:rPr lang="en-US" dirty="0" smtClean="0"/>
              <a:t> </a:t>
            </a:r>
            <a:r>
              <a:rPr lang="en-US" dirty="0" err="1"/>
              <a:t>Generalised</a:t>
            </a:r>
            <a:r>
              <a:rPr lang="en-US" dirty="0"/>
              <a:t> Markup </a:t>
            </a:r>
            <a:r>
              <a:rPr lang="en-US" dirty="0" smtClean="0"/>
              <a:t>Language</a:t>
            </a:r>
            <a:endParaRPr lang="ru-RU" dirty="0" smtClean="0"/>
          </a:p>
          <a:p>
            <a:r>
              <a:rPr lang="en-US" dirty="0"/>
              <a:t>XML</a:t>
            </a:r>
            <a:r>
              <a:rPr lang="ru-RU" dirty="0"/>
              <a:t> – </a:t>
            </a:r>
            <a:r>
              <a:rPr lang="en-US" dirty="0"/>
              <a:t>Extensible Markup Language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1755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 bwMode="auto">
          <a:xfrm>
            <a:off x="1259632" y="1268760"/>
            <a:ext cx="2736304" cy="93610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HTML</a:t>
            </a:r>
            <a:endParaRPr kumimoji="1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4968044" y="1273087"/>
            <a:ext cx="2736304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PDF</a:t>
            </a:r>
            <a:endParaRPr kumimoji="1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539552" y="2852936"/>
            <a:ext cx="3744416" cy="13681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Оригинальные электронные журналы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4860032" y="2852936"/>
            <a:ext cx="3600400" cy="13681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Первой основой которых являются печатные издания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763688" y="5085184"/>
            <a:ext cx="6336704" cy="129614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Доступность и </a:t>
            </a: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HTML </a:t>
            </a: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и</a:t>
            </a: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PDF</a:t>
            </a: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2483768" y="2204864"/>
            <a:ext cx="288032" cy="64807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6084168" y="2348880"/>
            <a:ext cx="288032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 bwMode="auto">
          <a:xfrm>
            <a:off x="2771800" y="4221088"/>
            <a:ext cx="288032" cy="86409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6228184" y="4221088"/>
            <a:ext cx="216024" cy="86409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924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1228" y="3244334"/>
            <a:ext cx="49251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319866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6867525" cy="1065213"/>
          </a:xfrm>
        </p:spPr>
        <p:txBody>
          <a:bodyPr/>
          <a:lstStyle/>
          <a:p>
            <a:r>
              <a:rPr lang="ru-RU" dirty="0" smtClean="0"/>
              <a:t>Важнейшая задача библиотек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 bwMode="auto">
          <a:xfrm>
            <a:off x="899592" y="3702384"/>
            <a:ext cx="3996444" cy="12387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/>
              <a:t>Создание электронных библиотек </a:t>
            </a:r>
            <a:endParaRPr kumimoji="1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5292080" y="3702384"/>
            <a:ext cx="3744416" cy="123878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2200" dirty="0" smtClean="0">
                <a:latin typeface="Times New Roman" pitchFamily="18" charset="0"/>
              </a:rPr>
              <a:t>Использование </a:t>
            </a:r>
            <a:r>
              <a:rPr kumimoji="1" lang="ru-RU" sz="2200" dirty="0">
                <a:latin typeface="Times New Roman" pitchFamily="18" charset="0"/>
              </a:rPr>
              <a:t>интернет-технологий </a:t>
            </a:r>
            <a:endParaRPr kumimoji="1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2447764" y="1916833"/>
            <a:ext cx="5400600" cy="10801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Обеспечение </a:t>
            </a:r>
            <a:r>
              <a:rPr lang="ru-RU" sz="2400" dirty="0"/>
              <a:t>доступа к информации</a:t>
            </a:r>
            <a:endParaRPr kumimoji="1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4716016" y="1340768"/>
            <a:ext cx="432048" cy="57606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 bwMode="auto">
          <a:xfrm>
            <a:off x="2771800" y="2924946"/>
            <a:ext cx="792088" cy="77743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 bwMode="auto">
          <a:xfrm flipH="1">
            <a:off x="6660232" y="2924945"/>
            <a:ext cx="720080" cy="77743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259632" y="5733256"/>
            <a:ext cx="7272808" cy="93610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2400" dirty="0" smtClean="0">
                <a:latin typeface="Times New Roman" pitchFamily="18" charset="0"/>
              </a:rPr>
              <a:t>создание, распространение, хранение </a:t>
            </a:r>
            <a:r>
              <a:rPr kumimoji="1" lang="ru-RU" sz="2400" dirty="0">
                <a:latin typeface="Times New Roman" pitchFamily="18" charset="0"/>
              </a:rPr>
              <a:t>электронных документов</a:t>
            </a:r>
            <a:endParaRPr kumimoji="1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167844" y="5042351"/>
            <a:ext cx="3852428" cy="40287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Проблема</a:t>
            </a:r>
          </a:p>
        </p:txBody>
      </p:sp>
      <p:sp>
        <p:nvSpPr>
          <p:cNvPr id="26" name="Стрелка вниз 25"/>
          <p:cNvSpPr/>
          <p:nvPr/>
        </p:nvSpPr>
        <p:spPr bwMode="auto">
          <a:xfrm>
            <a:off x="4896036" y="5445224"/>
            <a:ext cx="198022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739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 bwMode="auto">
          <a:xfrm>
            <a:off x="899592" y="4437112"/>
            <a:ext cx="3240360" cy="158417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800" dirty="0" smtClean="0">
                <a:latin typeface="Times New Roman" pitchFamily="18" charset="0"/>
              </a:rPr>
              <a:t>Аналоги т</a:t>
            </a:r>
            <a:r>
              <a:rPr kumimoji="1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радиционных источников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4932040" y="4437112"/>
            <a:ext cx="3312368" cy="158417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Веб-сайты</a:t>
            </a: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1907704" y="3793108"/>
            <a:ext cx="612068" cy="64400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5940152" y="3793108"/>
            <a:ext cx="648072" cy="71601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998442" y="1489043"/>
            <a:ext cx="7920880" cy="230832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3200" dirty="0">
                <a:latin typeface="Times New Roman" pitchFamily="18" charset="0"/>
              </a:rPr>
              <a:t>Среди размещенных в сети Интернет материалов исследовательский потенциал имеют прежде всего исторические источники. </a:t>
            </a:r>
            <a:endParaRPr kumimoji="1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303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412776"/>
            <a:ext cx="734630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/>
              <a:t>Традиционные </a:t>
            </a:r>
          </a:p>
          <a:p>
            <a:r>
              <a:rPr lang="ru-RU" sz="4000" dirty="0" smtClean="0"/>
              <a:t>  исторические источники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err="1" smtClean="0"/>
              <a:t>Аудиодокументы</a:t>
            </a:r>
            <a:endParaRPr lang="ru-RU" sz="4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/>
              <a:t>Видеодокументы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/>
              <a:t>Сетевые электронные журналы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/>
              <a:t>Оригинальные электронные </a:t>
            </a:r>
          </a:p>
          <a:p>
            <a:r>
              <a:rPr lang="ru-RU" sz="4000" dirty="0" smtClean="0"/>
              <a:t>журналы</a:t>
            </a:r>
          </a:p>
          <a:p>
            <a:endParaRPr lang="ru-RU" sz="4400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187624" y="788368"/>
            <a:ext cx="7056784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 данный момент в сети Интернет:</a:t>
            </a:r>
          </a:p>
        </p:txBody>
      </p:sp>
    </p:spTree>
    <p:extLst>
      <p:ext uri="{BB962C8B-B14F-4D97-AF65-F5344CB8AC3E}">
        <p14:creationId xmlns:p14="http://schemas.microsoft.com/office/powerpoint/2010/main" xmlns="" val="4156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6418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400" dirty="0" smtClean="0"/>
              <a:t>Важным </a:t>
            </a:r>
            <a:r>
              <a:rPr lang="ru-RU" sz="4400" dirty="0"/>
              <a:t>явлением для всех – научных работников, </a:t>
            </a:r>
            <a:r>
              <a:rPr lang="ru-RU" sz="4400" dirty="0" smtClean="0"/>
              <a:t>преподавателей, </a:t>
            </a:r>
            <a:r>
              <a:rPr lang="ru-RU" sz="4400" dirty="0"/>
              <a:t>студентов, библиотекарей </a:t>
            </a:r>
            <a:r>
              <a:rPr lang="ru-RU" sz="4400" dirty="0" smtClean="0"/>
              <a:t> являются - электронные журналы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647726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582341"/>
            <a:ext cx="58143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Т</a:t>
            </a:r>
            <a:r>
              <a:rPr lang="ru-RU" sz="2000" b="1" dirty="0" smtClean="0"/>
              <a:t>ри </a:t>
            </a:r>
            <a:r>
              <a:rPr lang="ru-RU" sz="2000" b="1" dirty="0"/>
              <a:t>понятия электронного журнала:</a:t>
            </a:r>
          </a:p>
          <a:p>
            <a:pPr lvl="0"/>
            <a:r>
              <a:rPr lang="ru-RU" sz="2000" dirty="0" smtClean="0"/>
              <a:t>1. Параллельные </a:t>
            </a:r>
            <a:r>
              <a:rPr lang="ru-RU" sz="2000" dirty="0"/>
              <a:t>электронные журналы - электронные версии традиционных печатных изданий. </a:t>
            </a:r>
          </a:p>
          <a:p>
            <a:pPr lvl="0"/>
            <a:r>
              <a:rPr lang="ru-RU" sz="2000" dirty="0" smtClean="0"/>
              <a:t>2. Интегрированные </a:t>
            </a:r>
            <a:r>
              <a:rPr lang="ru-RU" sz="2000" dirty="0"/>
              <a:t>электронные журналы – издаются в двух видах, которые дополняют друг друга.</a:t>
            </a:r>
          </a:p>
          <a:p>
            <a:pPr lvl="0"/>
            <a:r>
              <a:rPr lang="ru-RU" sz="2000" dirty="0" smtClean="0"/>
              <a:t>3. Оригинальные </a:t>
            </a:r>
            <a:r>
              <a:rPr lang="ru-RU" sz="2000" dirty="0"/>
              <a:t>электронные журналы – издаются только в электронном виде. На сегодняшний день это один из наиболее популярных видов предоставления периодической информации для историков.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439981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44824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Префиксные составные:</a:t>
            </a:r>
          </a:p>
          <a:p>
            <a:endParaRPr lang="ru-RU" sz="3200" dirty="0" smtClean="0"/>
          </a:p>
          <a:p>
            <a:r>
              <a:rPr lang="ru-RU" sz="3200" dirty="0" smtClean="0"/>
              <a:t>1. электронные </a:t>
            </a:r>
            <a:r>
              <a:rPr lang="ru-RU" sz="3200" dirty="0"/>
              <a:t>(</a:t>
            </a:r>
            <a:r>
              <a:rPr lang="ru-RU" sz="3200" dirty="0" err="1"/>
              <a:t>electronic</a:t>
            </a:r>
            <a:r>
              <a:rPr lang="ru-RU" sz="3200" dirty="0"/>
              <a:t>-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2. </a:t>
            </a:r>
            <a:r>
              <a:rPr lang="ru-RU" sz="3200" dirty="0"/>
              <a:t>сетевые (</a:t>
            </a:r>
            <a:r>
              <a:rPr lang="ru-RU" sz="3200" dirty="0" err="1"/>
              <a:t>networked</a:t>
            </a:r>
            <a:r>
              <a:rPr lang="ru-RU" sz="3200" dirty="0"/>
              <a:t>-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3. </a:t>
            </a:r>
            <a:r>
              <a:rPr lang="ru-RU" sz="3200" dirty="0"/>
              <a:t>онлайновые (</a:t>
            </a:r>
            <a:r>
              <a:rPr lang="ru-RU" sz="3200" dirty="0" err="1"/>
              <a:t>online</a:t>
            </a:r>
            <a:r>
              <a:rPr lang="ru-RU" sz="3200" dirty="0"/>
              <a:t>-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4. </a:t>
            </a:r>
            <a:r>
              <a:rPr lang="ru-RU" sz="3200" dirty="0" err="1"/>
              <a:t>интернетный</a:t>
            </a:r>
            <a:r>
              <a:rPr lang="ru-RU" sz="3200" dirty="0"/>
              <a:t> (</a:t>
            </a:r>
            <a:r>
              <a:rPr lang="ru-RU" sz="3200" dirty="0" err="1"/>
              <a:t>Internet</a:t>
            </a:r>
            <a:r>
              <a:rPr lang="ru-RU" sz="3200" dirty="0"/>
              <a:t>-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5. </a:t>
            </a:r>
            <a:r>
              <a:rPr lang="ru-RU" sz="3200" dirty="0" err="1"/>
              <a:t>Вебовский</a:t>
            </a:r>
            <a:r>
              <a:rPr lang="ru-RU" sz="3200" dirty="0"/>
              <a:t> (</a:t>
            </a:r>
            <a:r>
              <a:rPr lang="ru-RU" sz="3200" dirty="0" err="1"/>
              <a:t>Web</a:t>
            </a:r>
            <a:r>
              <a:rPr lang="ru-RU" sz="3200" dirty="0"/>
              <a:t>-) </a:t>
            </a:r>
          </a:p>
        </p:txBody>
      </p:sp>
    </p:spTree>
    <p:extLst>
      <p:ext uri="{BB962C8B-B14F-4D97-AF65-F5344CB8AC3E}">
        <p14:creationId xmlns:p14="http://schemas.microsoft.com/office/powerpoint/2010/main" xmlns="" val="628400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4077072"/>
            <a:ext cx="3744416" cy="1065213"/>
          </a:xfrm>
        </p:spPr>
        <p:txBody>
          <a:bodyPr/>
          <a:lstStyle/>
          <a:p>
            <a:r>
              <a:rPr lang="ru-RU" sz="2800" i="1" dirty="0">
                <a:solidFill>
                  <a:srgbClr val="C00000"/>
                </a:solidFill>
                <a:latin typeface="+mn-lt"/>
              </a:rPr>
              <a:t>Электронный журнал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– это редактируемое периодическое издание, выставленное в сети Интернет или распространяющееся на CD-ROM.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1844824"/>
            <a:ext cx="4104456" cy="3600400"/>
          </a:xfrm>
        </p:spPr>
      </p:pic>
    </p:spTree>
    <p:extLst>
      <p:ext uri="{BB962C8B-B14F-4D97-AF65-F5344CB8AC3E}">
        <p14:creationId xmlns:p14="http://schemas.microsoft.com/office/powerpoint/2010/main" xmlns="" val="3919109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ployee Orientation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555</Words>
  <Application>Microsoft Office PowerPoint</Application>
  <PresentationFormat>Экран (4:3)</PresentationFormat>
  <Paragraphs>104</Paragraphs>
  <Slides>17</Slides>
  <Notes>17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  <vt:variant>
        <vt:lpstr>Произвольные показы</vt:lpstr>
      </vt:variant>
      <vt:variant>
        <vt:i4>1</vt:i4>
      </vt:variant>
    </vt:vector>
  </HeadingPairs>
  <TitlesOfParts>
    <vt:vector size="19" baseType="lpstr">
      <vt:lpstr>Employee Orientation</vt:lpstr>
      <vt:lpstr>Понятие «электронный журнал» преимущества и недостатки</vt:lpstr>
      <vt:lpstr>Важнейшая задача библиотек</vt:lpstr>
      <vt:lpstr>Слайд 3</vt:lpstr>
      <vt:lpstr>Слайд 4</vt:lpstr>
      <vt:lpstr>Слайд 5</vt:lpstr>
      <vt:lpstr>Слайд 6</vt:lpstr>
      <vt:lpstr>Слайд 7</vt:lpstr>
      <vt:lpstr>Слайд 8</vt:lpstr>
      <vt:lpstr>Электронный журнал – это редактируемое периодическое издание, выставленное в сети Интернет или распространяющееся на CD-ROM. </vt:lpstr>
      <vt:lpstr> Достоинства:</vt:lpstr>
      <vt:lpstr>Проблемы:</vt:lpstr>
      <vt:lpstr>Первые исторические электронные журналы:</vt:lpstr>
      <vt:lpstr>Появляются чуть позже:</vt:lpstr>
      <vt:lpstr>Критерии оценки журнала</vt:lpstr>
      <vt:lpstr>Форматы издания электронных журналов:</vt:lpstr>
      <vt:lpstr>Слайд 16</vt:lpstr>
      <vt:lpstr>Слайд 17</vt:lpstr>
      <vt:lpstr>Произвольный показ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орпнпвеаропаллдд</dc:title>
  <dc:creator>Вова</dc:creator>
  <cp:lastModifiedBy>АНЯ</cp:lastModifiedBy>
  <cp:revision>24</cp:revision>
  <dcterms:created xsi:type="dcterms:W3CDTF">2016-05-04T20:52:59Z</dcterms:created>
  <dcterms:modified xsi:type="dcterms:W3CDTF">2017-05-15T19:07:31Z</dcterms:modified>
</cp:coreProperties>
</file>