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Творчество </a:t>
            </a:r>
            <a:r>
              <a:rPr lang="ru-RU" dirty="0" err="1" smtClean="0"/>
              <a:t>Франсиска</a:t>
            </a:r>
            <a:r>
              <a:rPr lang="ru-RU" dirty="0" smtClean="0"/>
              <a:t> </a:t>
            </a:r>
            <a:r>
              <a:rPr lang="ru-RU" dirty="0" err="1" smtClean="0"/>
              <a:t>гойя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7247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66"/>
            <a:ext cx="8229600" cy="1143000"/>
          </a:xfrm>
        </p:spPr>
        <p:txBody>
          <a:bodyPr/>
          <a:lstStyle/>
          <a:p>
            <a:r>
              <a:rPr lang="ru-RU" dirty="0" smtClean="0"/>
              <a:t>Маркиза Анна </a:t>
            </a:r>
            <a:r>
              <a:rPr lang="ru-RU" dirty="0" err="1" smtClean="0"/>
              <a:t>Понтехос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980728"/>
            <a:ext cx="3960440" cy="5593479"/>
          </a:xfrm>
        </p:spPr>
      </p:pic>
    </p:spTree>
    <p:extLst>
      <p:ext uri="{BB962C8B-B14F-4D97-AF65-F5344CB8AC3E}">
        <p14:creationId xmlns:p14="http://schemas.microsoft.com/office/powerpoint/2010/main" val="2086305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Семья Герцога </a:t>
            </a:r>
            <a:r>
              <a:rPr lang="ru-RU" dirty="0" err="1" smtClean="0"/>
              <a:t>Осона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340768"/>
            <a:ext cx="7416824" cy="5103399"/>
          </a:xfrm>
        </p:spPr>
      </p:pic>
    </p:spTree>
    <p:extLst>
      <p:ext uri="{BB962C8B-B14F-4D97-AF65-F5344CB8AC3E}">
        <p14:creationId xmlns:p14="http://schemas.microsoft.com/office/powerpoint/2010/main" val="669334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136904" cy="4608512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Франсиско Гойя пережил страшные годы оккупации Испании наполеоновскими войсками, став свидетелем зверских расправ захватчиков над мирным населением. Именно эти события послужили основой для создания таких работ, как «Расстрел в ночь со 2 на 3 мая 1808 года», «Восстание 2 мая на </a:t>
            </a:r>
            <a:r>
              <a:rPr lang="ru-RU" dirty="0" err="1"/>
              <a:t>Пуэрта</a:t>
            </a:r>
            <a:r>
              <a:rPr lang="ru-RU" dirty="0"/>
              <a:t> </a:t>
            </a:r>
            <a:r>
              <a:rPr lang="ru-RU" dirty="0" err="1"/>
              <a:t>дель</a:t>
            </a:r>
            <a:r>
              <a:rPr lang="ru-RU" dirty="0"/>
              <a:t> Соль».</a:t>
            </a:r>
          </a:p>
          <a:p>
            <a:endParaRPr lang="ru-RU" dirty="0"/>
          </a:p>
          <a:p>
            <a:r>
              <a:rPr lang="ru-RU" dirty="0"/>
              <a:t>Гойя работал до самого последнего дня. Одной из его завершающих работ был старик на костылях, под которым стояла подпись: «Я все еще учусь». Умер художник от паралича, в период зарождения нового общества и культуры. Имея на рубеже двух столетий совершенно новый взгляд на окружающий мир, отвергавший старые запреты и иллюзии, Гойя с большой достоверностью смог передать в своем творчестве всю сложность и противоречивость своего времени.</a:t>
            </a:r>
          </a:p>
        </p:txBody>
      </p:sp>
    </p:spTree>
    <p:extLst>
      <p:ext uri="{BB962C8B-B14F-4D97-AF65-F5344CB8AC3E}">
        <p14:creationId xmlns:p14="http://schemas.microsoft.com/office/powerpoint/2010/main" val="1893652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marL="137160" indent="0" algn="r">
              <a:buNone/>
            </a:pPr>
            <a:endParaRPr lang="ru-RU" sz="1800" dirty="0"/>
          </a:p>
          <a:p>
            <a:pPr marL="137160" indent="0" algn="r">
              <a:buNone/>
            </a:pPr>
            <a:endParaRPr lang="ru-RU" sz="1800" dirty="0" smtClean="0"/>
          </a:p>
          <a:p>
            <a:pPr marL="137160" indent="0" algn="r">
              <a:buNone/>
            </a:pPr>
            <a:endParaRPr lang="ru-RU" sz="1800" dirty="0"/>
          </a:p>
          <a:p>
            <a:pPr marL="137160" indent="0" algn="r">
              <a:buNone/>
            </a:pPr>
            <a:endParaRPr lang="ru-RU" sz="1800" dirty="0" smtClean="0"/>
          </a:p>
          <a:p>
            <a:pPr marL="137160" indent="0" algn="r">
              <a:buNone/>
            </a:pPr>
            <a:endParaRPr lang="ru-RU" sz="1800" dirty="0"/>
          </a:p>
          <a:p>
            <a:pPr marL="137160" indent="0" algn="r">
              <a:buNone/>
            </a:pPr>
            <a:endParaRPr lang="ru-RU" sz="1800" dirty="0" smtClean="0"/>
          </a:p>
          <a:p>
            <a:pPr marL="137160" indent="0" algn="r">
              <a:buNone/>
            </a:pPr>
            <a:r>
              <a:rPr lang="ru-RU" sz="1800" dirty="0" smtClean="0"/>
              <a:t>Выполнила</a:t>
            </a:r>
          </a:p>
          <a:p>
            <a:pPr marL="137160" indent="0" algn="r">
              <a:buNone/>
            </a:pPr>
            <a:r>
              <a:rPr lang="ru-RU" sz="1800" dirty="0" smtClean="0"/>
              <a:t>Ученица 11 класса</a:t>
            </a:r>
          </a:p>
          <a:p>
            <a:pPr marL="137160" indent="0" algn="r">
              <a:buNone/>
            </a:pPr>
            <a:r>
              <a:rPr lang="ru-RU" sz="1800" dirty="0" smtClean="0"/>
              <a:t>МБОУ «Изобильненская СОШДС»</a:t>
            </a:r>
          </a:p>
          <a:p>
            <a:pPr marL="137160" indent="0" algn="r">
              <a:buNone/>
            </a:pPr>
            <a:r>
              <a:rPr lang="ru-RU" sz="1800" dirty="0" err="1" smtClean="0"/>
              <a:t>Смаиловой</a:t>
            </a:r>
            <a:r>
              <a:rPr lang="ru-RU" sz="1800" dirty="0" smtClean="0"/>
              <a:t> Джемиле</a:t>
            </a:r>
          </a:p>
          <a:p>
            <a:pPr marL="137160" indent="0" algn="r">
              <a:buNone/>
            </a:pPr>
            <a:endParaRPr lang="ru-RU" sz="1800" dirty="0" smtClean="0"/>
          </a:p>
          <a:p>
            <a:pPr marL="137160" indent="0" algn="r">
              <a:buNone/>
            </a:pPr>
            <a:endParaRPr lang="ru-RU" sz="1800" dirty="0"/>
          </a:p>
          <a:p>
            <a:pPr marL="137160" indent="0" algn="r">
              <a:buNone/>
            </a:pPr>
            <a:endParaRPr lang="ru-RU" sz="1800" dirty="0" smtClean="0"/>
          </a:p>
          <a:p>
            <a:pPr marL="137160" indent="0" algn="r">
              <a:buNone/>
            </a:pPr>
            <a:endParaRPr lang="ru-RU" sz="1800" dirty="0"/>
          </a:p>
          <a:p>
            <a:pPr marL="137160" indent="0" algn="r">
              <a:buNone/>
            </a:pPr>
            <a:endParaRPr lang="ru-RU" sz="1800" dirty="0" smtClean="0"/>
          </a:p>
          <a:p>
            <a:pPr marL="137160" indent="0" algn="ctr">
              <a:buNone/>
            </a:pPr>
            <a:r>
              <a:rPr lang="ru-RU" sz="1800" dirty="0" smtClean="0"/>
              <a:t>Изобильное 2017 г.</a:t>
            </a:r>
            <a:endParaRPr lang="ru-RU" sz="1800" dirty="0"/>
          </a:p>
          <a:p>
            <a:pPr marL="137160" indent="0" algn="r">
              <a:buNone/>
            </a:pPr>
            <a:endParaRPr lang="ru-RU" sz="1800" dirty="0" smtClean="0"/>
          </a:p>
          <a:p>
            <a:pPr marL="137160" indent="0" algn="r">
              <a:buNone/>
            </a:pPr>
            <a:endParaRPr lang="ru-RU" sz="1800" dirty="0"/>
          </a:p>
          <a:p>
            <a:pPr marL="137160" indent="0" algn="ctr">
              <a:buNone/>
            </a:pPr>
            <a:endParaRPr lang="ru-RU" sz="1800" dirty="0" smtClean="0"/>
          </a:p>
          <a:p>
            <a:pPr marL="137160" indent="0" algn="ctr">
              <a:buNone/>
            </a:pPr>
            <a:endParaRPr 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2858334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Франсиско Гойя: портрет художника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435280" cy="5184616"/>
          </a:xfrm>
        </p:spPr>
        <p:txBody>
          <a:bodyPr>
            <a:normAutofit/>
          </a:bodyPr>
          <a:lstStyle/>
          <a:p>
            <a:r>
              <a:rPr lang="ru-RU" sz="2200" dirty="0"/>
              <a:t>Мрачное, слегка одутловатое лицо, вдумчиво-настороженный и полный сарказма тяжелый взгляд, грозно взирающий из-под бровей, большая голова – таким на автопортрете зритель видит художника.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4117" y="2200275"/>
            <a:ext cx="3543300" cy="465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98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363272" cy="5904696"/>
          </a:xfrm>
        </p:spPr>
        <p:txBody>
          <a:bodyPr>
            <a:noAutofit/>
          </a:bodyPr>
          <a:lstStyle/>
          <a:p>
            <a:r>
              <a:rPr lang="ru-RU" sz="2200" dirty="0" smtClean="0"/>
              <a:t>В жизни он был </a:t>
            </a:r>
            <a:r>
              <a:rPr lang="ru-RU" sz="2200" dirty="0"/>
              <a:t>– мастер кисти, уставший человек, передумавший многое и в корне осмысливший реалии существования простого люда. Трезво и внимательно вглядевшись в окружающий мир, Гойя увидел господствующие в нем ложь, тупость, ханжество, суеверие, которые, негодуя, запечатлел в своих произведениях. Картины Франсиско Гойя - это громкая сатира на общество с его изъянами и слабостями.</a:t>
            </a:r>
          </a:p>
          <a:p>
            <a:endParaRPr lang="ru-RU" sz="2200" dirty="0"/>
          </a:p>
          <a:p>
            <a:r>
              <a:rPr lang="ru-RU" sz="2200" dirty="0"/>
              <a:t>При жизни талантливый испанец не был известен за пределами своей страны. Для остальной части света его открыли в середине XIX столетия французские романтики, которых заинтересовала фантастика его творений. Оценки творчества Гойя неоднократно менялись. Для современных ценителей прекрасного он не только творец образов, впечатляющих своей фантастичностью, но и великий мастер реального искусства. Картины Франсиско Гойя или принимаешь, или не принимаешь; в любом случае равнодушным зритель не останется.</a:t>
            </a:r>
          </a:p>
        </p:txBody>
      </p:sp>
    </p:spTree>
    <p:extLst>
      <p:ext uri="{BB962C8B-B14F-4D97-AF65-F5344CB8AC3E}">
        <p14:creationId xmlns:p14="http://schemas.microsoft.com/office/powerpoint/2010/main" val="2736223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Раннее творчество художника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В молодые годы талантливый испанец рисовал иначе, с юношеским максимализмом, вплетая в собственные творения чудесную поэзию рождающегося индивидуального стиля – стиля Франсиско Гойя. Картины, созданные им, в полной мере передают магию кисти, осознавшей свое могущество и наслаждающейся ним. Произведение «Зонтик» - пример раннего творчества художника - привлекает взор игрой красок, каждым мазком, гибкой грацией женщины, сочными и смелыми переливами цветовой палитры, сказочным освещением и какой-то почти музыкальной слаженностью композиции. Мастерство этого творения (вершины раннего Гойи) кристально чисто, атмосфера еще безоблачна, равно как и юные годы талантливого испанца.</a:t>
            </a:r>
          </a:p>
        </p:txBody>
      </p:sp>
    </p:spTree>
    <p:extLst>
      <p:ext uri="{BB962C8B-B14F-4D97-AF65-F5344CB8AC3E}">
        <p14:creationId xmlns:p14="http://schemas.microsoft.com/office/powerpoint/2010/main" val="888797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«Зонтик»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340768"/>
            <a:ext cx="7200800" cy="4723725"/>
          </a:xfrm>
        </p:spPr>
      </p:pic>
    </p:spTree>
    <p:extLst>
      <p:ext uri="{BB962C8B-B14F-4D97-AF65-F5344CB8AC3E}">
        <p14:creationId xmlns:p14="http://schemas.microsoft.com/office/powerpoint/2010/main" val="3510232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Картины Франсиско Гойя: взгляд на внутренний мир общества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Франсиско Гойя создал поразительную серию офортов «</a:t>
            </a:r>
            <a:r>
              <a:rPr lang="ru-RU" dirty="0" err="1"/>
              <a:t>Капричос</a:t>
            </a:r>
            <a:r>
              <a:rPr lang="ru-RU" dirty="0"/>
              <a:t>» (1793-1797), состоящую из 83 произведений, максимально передающих дух свободы и реальности, который он описал кратко и точно: «Мир – это маскарад, в котором все обманывают, хотят казаться не тем, кто они есть на самом деле. Никто себя не знает». Франсиско Хосе де Гойя, картины которого заставляют задуматься о давно минувшем времени, – человек, умевший видеть глубже повседневности, несущий через свои произведения человечность, первый услышавший нарастающий шум нового времени, боровшийся против всякой лжи и ищущий основу, на которой должно быть выстроено лучшее будущее собственного народа.</a:t>
            </a:r>
          </a:p>
        </p:txBody>
      </p:sp>
    </p:spTree>
    <p:extLst>
      <p:ext uri="{BB962C8B-B14F-4D97-AF65-F5344CB8AC3E}">
        <p14:creationId xmlns:p14="http://schemas.microsoft.com/office/powerpoint/2010/main" val="1312103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ru-RU" dirty="0" smtClean="0"/>
              <a:t>«</a:t>
            </a:r>
            <a:r>
              <a:rPr lang="ru-RU" dirty="0" err="1"/>
              <a:t>К</a:t>
            </a:r>
            <a:r>
              <a:rPr lang="ru-RU" dirty="0" err="1" smtClean="0"/>
              <a:t>апричос</a:t>
            </a:r>
            <a:r>
              <a:rPr lang="ru-RU" dirty="0" smtClean="0"/>
              <a:t>»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052736"/>
            <a:ext cx="7488832" cy="5452035"/>
          </a:xfrm>
        </p:spPr>
      </p:pic>
    </p:spTree>
    <p:extLst>
      <p:ext uri="{BB962C8B-B14F-4D97-AF65-F5344CB8AC3E}">
        <p14:creationId xmlns:p14="http://schemas.microsoft.com/office/powerpoint/2010/main" val="36284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Франсиско Гойя: известные картины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900" dirty="0" smtClean="0"/>
              <a:t>Яркий мастер-портретист, снискавший официальную славу в этом жанре в 80-е годы XVIII столетия, в 1792 году Франсиско Гойя серьезно заболел, что привело к полной глухоте. Именно в этот тяжелый период единственным прибежищем для него явилось искусство. Художник стал избегать людей, полностью ушел в себя, продолжая писать портреты.</a:t>
            </a:r>
          </a:p>
          <a:p>
            <a:endParaRPr lang="ru-RU" sz="1900" dirty="0" smtClean="0"/>
          </a:p>
          <a:p>
            <a:r>
              <a:rPr lang="ru-RU" sz="1900" dirty="0" smtClean="0"/>
              <a:t>Первые картины Франсиско Гойя в этом жанре были парадными («Карл III на охоте»), с течением времени они приобрели легкость и ощутимую иронию по отношению к моделям («Маркиза Анна </a:t>
            </a:r>
            <a:r>
              <a:rPr lang="ru-RU" sz="1900" dirty="0" err="1" smtClean="0"/>
              <a:t>Понтехос</a:t>
            </a:r>
            <a:r>
              <a:rPr lang="ru-RU" sz="1900" dirty="0" smtClean="0"/>
              <a:t>», «Семья герцога </a:t>
            </a:r>
            <a:r>
              <a:rPr lang="ru-RU" sz="1900" dirty="0" err="1" smtClean="0"/>
              <a:t>Осуна</a:t>
            </a:r>
            <a:r>
              <a:rPr lang="ru-RU" sz="1900" dirty="0" smtClean="0"/>
              <a:t>»). Новое видение действительности художником и его критический подход к ней прослеживаются в более поздних работах мастера. Например, «Портрет королевской семьи» (1800) изображает Карла IV с его близкими, чопорные и высокомерные лица которых художник даже не пытался приукрасить. Мастер достоверно передает отталкивающую внешность, духовную нищету и ничтожество правящей верхушки, не скрывая свою неприязнь к испанским монархам.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657653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53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Портрет </a:t>
            </a:r>
            <a:r>
              <a:rPr lang="ru-RU" dirty="0" smtClean="0"/>
              <a:t>королевской семьи </a:t>
            </a:r>
            <a:r>
              <a:rPr lang="ru-RU" dirty="0"/>
              <a:t>Карла </a:t>
            </a:r>
            <a:r>
              <a:rPr lang="en-US" dirty="0"/>
              <a:t>IV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340768"/>
            <a:ext cx="6394902" cy="5335176"/>
          </a:xfrm>
        </p:spPr>
      </p:pic>
    </p:spTree>
    <p:extLst>
      <p:ext uri="{BB962C8B-B14F-4D97-AF65-F5344CB8AC3E}">
        <p14:creationId xmlns:p14="http://schemas.microsoft.com/office/powerpoint/2010/main" val="8432152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22</TotalTime>
  <Words>731</Words>
  <Application>Microsoft Office PowerPoint</Application>
  <PresentationFormat>Экран (4:3)</PresentationFormat>
  <Paragraphs>40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Апекс</vt:lpstr>
      <vt:lpstr>Творчество Франсиска гойя</vt:lpstr>
      <vt:lpstr>Франсиско Гойя: портрет художника</vt:lpstr>
      <vt:lpstr>Презентация PowerPoint</vt:lpstr>
      <vt:lpstr>Раннее творчество художника</vt:lpstr>
      <vt:lpstr>«Зонтик»</vt:lpstr>
      <vt:lpstr>Картины Франсиско Гойя: взгляд на внутренний мир общества</vt:lpstr>
      <vt:lpstr>«Капричос» </vt:lpstr>
      <vt:lpstr>Франсиско Гойя: известные картины</vt:lpstr>
      <vt:lpstr>Портрет королевской семьи Карла IV</vt:lpstr>
      <vt:lpstr>Маркиза Анна Понтехос</vt:lpstr>
      <vt:lpstr>Семья Герцога Осона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Творчество Франсиска гойя</dc:title>
  <dc:creator>Admin</dc:creator>
  <cp:lastModifiedBy>Admin</cp:lastModifiedBy>
  <cp:revision>3</cp:revision>
  <dcterms:created xsi:type="dcterms:W3CDTF">2017-09-27T15:52:52Z</dcterms:created>
  <dcterms:modified xsi:type="dcterms:W3CDTF">2017-09-27T16:25:28Z</dcterms:modified>
</cp:coreProperties>
</file>