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6" r:id="rId4"/>
    <p:sldId id="257" r:id="rId5"/>
    <p:sldId id="258" r:id="rId6"/>
    <p:sldId id="259" r:id="rId7"/>
    <p:sldId id="260" r:id="rId8"/>
    <p:sldId id="266" r:id="rId9"/>
    <p:sldId id="264" r:id="rId10"/>
    <p:sldId id="265" r:id="rId11"/>
    <p:sldId id="263" r:id="rId12"/>
    <p:sldId id="269" r:id="rId13"/>
    <p:sldId id="270" r:id="rId14"/>
    <p:sldId id="271" r:id="rId15"/>
    <p:sldId id="261" r:id="rId16"/>
    <p:sldId id="26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18.05.17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18.05.17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18.05.17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18.05.17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18.05.17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18.05.17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18.05.17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18.05.17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18.05.17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18.05.17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18.05.17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чт 18.05.17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8288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СИНКВЕЙН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780928"/>
            <a:ext cx="6400800" cy="17526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Традиционная, командная, смешанная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Считает, регулирует, производит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Играет важную роль в государстве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Деньги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16633"/>
          <a:ext cx="9144000" cy="6783306"/>
        </p:xfrm>
        <a:graphic>
          <a:graphicData uri="http://schemas.openxmlformats.org/drawingml/2006/table">
            <a:tbl>
              <a:tblPr/>
              <a:tblGrid>
                <a:gridCol w="2213809"/>
                <a:gridCol w="6930191"/>
              </a:tblGrid>
              <a:tr h="437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номинальный ВВП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объем, выраженный в текущих ценах произведенных продуктов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Экономические возможности – 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 реальные ресурсы, которые общество может направить на удовлетворение потребностей; всегда, в каждый данный момент являются ограниченными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Экономические величины – 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показатели, характеризующие состояние, свойства, качество экономики, ее объектов и процессов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ВНП – валовый национальный продукт – 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показатель объема годового производства национальной экономики, определяется как сумма рыночных цен всех конечных продуктов (товаров и услуг), созданных производителями данной страны в течение года как внутри страны, так и за рубежом.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Экономическая деятельность – 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 виды хозяйственной деятельности людей для удовлетворения их потребностей и обеспечения материальных условий жизни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ВВП на душу населения – 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показатель ВВП страны, деленный  на количество граждан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Мировая (международная) экономика - 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 экономической науки, исследующая мировую торговлю товарами и услугами, движение капиталов, обмен в области науки и техники, международные валютные отношения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29614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ЗАКРЕПЛЕНИЕ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4608512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Вставьте пропущенные слова:</a:t>
            </a:r>
          </a:p>
          <a:p>
            <a:pPr algn="just"/>
            <a:r>
              <a:rPr lang="ru-RU" sz="3600" b="1" dirty="0" smtClean="0">
                <a:solidFill>
                  <a:schemeClr val="bg1"/>
                </a:solidFill>
              </a:rPr>
              <a:t>Налог </a:t>
            </a:r>
            <a:r>
              <a:rPr lang="ru-RU" sz="3600" b="1" dirty="0" smtClean="0">
                <a:solidFill>
                  <a:schemeClr val="bg1"/>
                </a:solidFill>
              </a:rPr>
              <a:t>– </a:t>
            </a:r>
            <a:r>
              <a:rPr lang="ru-RU" sz="3600" b="1" dirty="0" err="1" smtClean="0">
                <a:solidFill>
                  <a:schemeClr val="bg1"/>
                </a:solidFill>
              </a:rPr>
              <a:t>обязательный___________</a:t>
            </a:r>
            <a:r>
              <a:rPr lang="ru-RU" sz="3600" b="1" dirty="0" smtClean="0">
                <a:solidFill>
                  <a:schemeClr val="bg1"/>
                </a:solidFill>
              </a:rPr>
              <a:t>, взимаемый  </a:t>
            </a:r>
            <a:r>
              <a:rPr lang="ru-RU" sz="3600" b="1" dirty="0" smtClean="0">
                <a:solidFill>
                  <a:schemeClr val="bg1"/>
                </a:solidFill>
              </a:rPr>
              <a:t>______________ </a:t>
            </a:r>
            <a:r>
              <a:rPr lang="ru-RU" sz="3600" b="1" dirty="0" smtClean="0">
                <a:solidFill>
                  <a:schemeClr val="bg1"/>
                </a:solidFill>
              </a:rPr>
              <a:t>с каждого производителя </a:t>
            </a:r>
            <a:r>
              <a:rPr lang="ru-RU" sz="3600" b="1" dirty="0" err="1" smtClean="0">
                <a:solidFill>
                  <a:schemeClr val="bg1"/>
                </a:solidFill>
              </a:rPr>
              <a:t>_____и______</a:t>
            </a:r>
            <a:r>
              <a:rPr lang="ru-RU" sz="3600" b="1" dirty="0" smtClean="0">
                <a:solidFill>
                  <a:schemeClr val="bg1"/>
                </a:solidFill>
              </a:rPr>
              <a:t> владельца того или иного  _____________ и иных получателей дохода.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1"/>
                </a:solidFill>
              </a:rPr>
              <a:t>Товаров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1"/>
                </a:solidFill>
              </a:rPr>
              <a:t>Платеж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1"/>
                </a:solidFill>
              </a:rPr>
              <a:t>Услуг</a:t>
            </a:r>
            <a:endParaRPr lang="ru-RU" sz="3600" dirty="0" smtClean="0">
              <a:solidFill>
                <a:schemeClr val="bg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1"/>
                </a:solidFill>
              </a:rPr>
              <a:t>Государством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1"/>
                </a:solidFill>
              </a:rPr>
              <a:t>Имущества </a:t>
            </a:r>
            <a:endParaRPr lang="ru-RU" sz="3600" dirty="0" smtClean="0">
              <a:solidFill>
                <a:schemeClr val="bg1"/>
              </a:solidFill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u="sng" dirty="0" smtClean="0">
                <a:solidFill>
                  <a:schemeClr val="bg1"/>
                </a:solidFill>
              </a:rPr>
              <a:t>Налог</a:t>
            </a:r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</a:rPr>
              <a:t>– </a:t>
            </a:r>
            <a:r>
              <a:rPr lang="ru-RU" sz="4000" b="1" dirty="0" smtClean="0">
                <a:solidFill>
                  <a:schemeClr val="bg1"/>
                </a:solidFill>
              </a:rPr>
              <a:t>обязательный платёж, </a:t>
            </a:r>
            <a:r>
              <a:rPr lang="ru-RU" sz="4000" b="1" dirty="0" smtClean="0">
                <a:solidFill>
                  <a:schemeClr val="bg1"/>
                </a:solidFill>
              </a:rPr>
              <a:t>взимаемый  </a:t>
            </a:r>
            <a:r>
              <a:rPr lang="ru-RU" sz="4000" b="1" dirty="0" smtClean="0">
                <a:solidFill>
                  <a:schemeClr val="bg1"/>
                </a:solidFill>
              </a:rPr>
              <a:t>государством </a:t>
            </a:r>
            <a:r>
              <a:rPr lang="ru-RU" sz="4000" b="1" dirty="0" smtClean="0">
                <a:solidFill>
                  <a:schemeClr val="bg1"/>
                </a:solidFill>
              </a:rPr>
              <a:t>с каждого производителя </a:t>
            </a:r>
            <a:r>
              <a:rPr lang="ru-RU" sz="4000" b="1" dirty="0" smtClean="0">
                <a:solidFill>
                  <a:schemeClr val="bg1"/>
                </a:solidFill>
              </a:rPr>
              <a:t>товаров и услуг, </a:t>
            </a:r>
            <a:r>
              <a:rPr lang="ru-RU" sz="4000" b="1" dirty="0" smtClean="0">
                <a:solidFill>
                  <a:schemeClr val="bg1"/>
                </a:solidFill>
              </a:rPr>
              <a:t>владельца того или иного  </a:t>
            </a:r>
            <a:r>
              <a:rPr lang="ru-RU" sz="4000" b="1" dirty="0" smtClean="0">
                <a:solidFill>
                  <a:schemeClr val="bg1"/>
                </a:solidFill>
              </a:rPr>
              <a:t>имущества </a:t>
            </a:r>
            <a:r>
              <a:rPr lang="ru-RU" sz="4000" b="1" dirty="0" smtClean="0">
                <a:solidFill>
                  <a:schemeClr val="bg1"/>
                </a:solidFill>
              </a:rPr>
              <a:t>и иных получателей дохода.</a:t>
            </a:r>
            <a:endParaRPr lang="ru-RU" sz="40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Вставьте пропущенные слова:</a:t>
            </a: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Номинальный доход – сумма __________, полученная ____________ или _________ в целом за определённый период ___________.</a:t>
            </a:r>
          </a:p>
          <a:p>
            <a:pPr algn="just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Гражданином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Времени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Денег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Семьёй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800" u="sng" dirty="0" smtClean="0">
                <a:solidFill>
                  <a:schemeClr val="bg1"/>
                </a:solidFill>
              </a:rPr>
              <a:t>Номинальный доход</a:t>
            </a:r>
            <a:r>
              <a:rPr lang="ru-RU" sz="4800" dirty="0" smtClean="0">
                <a:solidFill>
                  <a:schemeClr val="bg1"/>
                </a:solidFill>
              </a:rPr>
              <a:t> – сумма денег, полученная гражданином или семьёй в целом за определённый период времени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29600" cy="1828800"/>
          </a:xfrm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Рефлексия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424936" cy="496855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Оцените </a:t>
            </a:r>
            <a:r>
              <a:rPr lang="ru-RU" dirty="0" smtClean="0">
                <a:solidFill>
                  <a:schemeClr val="bg1"/>
                </a:solidFill>
              </a:rPr>
              <a:t>свою работу на уроке, продолжив следующие фразы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ru-RU" dirty="0" smtClean="0">
              <a:solidFill>
                <a:schemeClr val="bg1"/>
              </a:solidFill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• На уроке я работал(а) (активно / пассивно)...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• Своей работой на уроке я (доволен (довольна) / недоволен (недовольна))...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• Мне больше всего удалось...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• Я похвалил(а) бы себя за то, что...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На «5» - написать эссе на тему: «Если хочешь помочь бедняку, не давай ему рыбу – дай ему удочку» 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На «4» - составить кроссворд на тему «Экономика» из 10 </a:t>
            </a:r>
            <a:r>
              <a:rPr lang="ru-RU" b="1" dirty="0" smtClean="0">
                <a:solidFill>
                  <a:schemeClr val="bg1"/>
                </a:solidFill>
              </a:rPr>
              <a:t>вопросов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На «3» - ответить на вопрос «Назовите и  раскройте причины экономических кризисов?»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C00000"/>
                </a:solidFill>
              </a:rPr>
              <a:t>ЭКОНОМИКА</a:t>
            </a:r>
            <a:endParaRPr lang="ru-RU" sz="8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708920"/>
            <a:ext cx="8229600" cy="18288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Практикум по теме «Экономика»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29600" cy="1828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 урока: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4000" dirty="0" smtClean="0">
                <a:solidFill>
                  <a:schemeClr val="bg1"/>
                </a:solidFill>
              </a:rPr>
              <a:t>- </a:t>
            </a:r>
            <a:r>
              <a:rPr lang="ru-RU" sz="4000" dirty="0" smtClean="0">
                <a:solidFill>
                  <a:schemeClr val="bg1"/>
                </a:solidFill>
              </a:rPr>
              <a:t>обобщить, повторить </a:t>
            </a:r>
            <a:r>
              <a:rPr lang="ru-RU" sz="4000" dirty="0" smtClean="0">
                <a:solidFill>
                  <a:schemeClr val="bg1"/>
                </a:solidFill>
              </a:rPr>
              <a:t>и систематизировать знания учащихся по теме «Экономика».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Задачи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- закрепить знание основных понятий экономики;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smtClean="0">
                <a:solidFill>
                  <a:schemeClr val="bg1"/>
                </a:solidFill>
              </a:rPr>
              <a:t>обобщить навыки </a:t>
            </a:r>
            <a:r>
              <a:rPr lang="ru-RU" dirty="0" smtClean="0">
                <a:solidFill>
                  <a:schemeClr val="bg1"/>
                </a:solidFill>
              </a:rPr>
              <a:t>решения несложных проблем экономического характера;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smtClean="0">
                <a:solidFill>
                  <a:schemeClr val="bg1"/>
                </a:solidFill>
              </a:rPr>
              <a:t>развить память, </a:t>
            </a:r>
            <a:r>
              <a:rPr lang="ru-RU" dirty="0" smtClean="0">
                <a:solidFill>
                  <a:schemeClr val="bg1"/>
                </a:solidFill>
              </a:rPr>
              <a:t>внимания, критическое мышление;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dirty="0" smtClean="0">
                <a:solidFill>
                  <a:schemeClr val="bg1"/>
                </a:solidFill>
              </a:rPr>
              <a:t>повторить изученный материал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04856" cy="116205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Ответы на тестовые задания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11560" y="1196752"/>
            <a:ext cx="3008313" cy="4602163"/>
          </a:xfrm>
        </p:spPr>
        <p:txBody>
          <a:bodyPr>
            <a:noAutofit/>
          </a:bodyPr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вариант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1 -3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– 1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– 2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– 3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– 3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– 4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– 2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– 3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 – 2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10 - 1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355976" y="1340768"/>
            <a:ext cx="5111750" cy="55172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вариант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– 4</a:t>
            </a:r>
            <a:endParaRPr lang="ru-RU" sz="4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– 2</a:t>
            </a:r>
            <a:endParaRPr lang="ru-RU" sz="4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– 3</a:t>
            </a:r>
            <a:endParaRPr lang="ru-RU" sz="4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– 3</a:t>
            </a:r>
            <a:endParaRPr lang="ru-RU" sz="4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 – 3</a:t>
            </a:r>
            <a:endParaRPr lang="ru-RU" sz="4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 – 4</a:t>
            </a:r>
            <a:endParaRPr lang="ru-RU" sz="4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 – 2</a:t>
            </a:r>
            <a:endParaRPr lang="ru-RU" sz="4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– 2</a:t>
            </a:r>
            <a:endParaRPr lang="ru-RU" sz="4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 – 4</a:t>
            </a:r>
            <a:endParaRPr lang="ru-RU" sz="4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10 - 3 </a:t>
            </a:r>
            <a:endParaRPr lang="ru-RU" sz="4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229600" cy="18288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Работа с текстом в парах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ЭКОНОМИЧЕСКАЯ КУХНЯ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-1"/>
          <a:ext cx="9144000" cy="6862082"/>
        </p:xfrm>
        <a:graphic>
          <a:graphicData uri="http://schemas.openxmlformats.org/drawingml/2006/table">
            <a:tbl>
              <a:tblPr/>
              <a:tblGrid>
                <a:gridCol w="2213809"/>
                <a:gridCol w="6930191"/>
              </a:tblGrid>
              <a:tr h="1101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Макроэкономика –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 экономической науки, исследующая экономику как единое целое; ее предметом являются проблемы безработицы, бедности, экономического роста, роли государства в регулировании экономики и т. д.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Экономические механизмы –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способы и формы объединения людьми своих усилий при решении задач жизнеобеспечения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Экономические блага –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товары и услуги, удовлетворяющие ту или иную потребность человека и имеющиеся в распоряжении общества в ограниченном количестве.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Экономика –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1это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хозяйственная система, обеспечивающая удовлетворение потребностей людей и общества путем создания и использования необходимых жизненных благ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2наука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 хозяйстве, способах его ведения и управления им, отношениях между людьми в процессе производства и обмена товаров, закономерностях протекания хозяйственных процессов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1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Микроэкономика -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 экономической науки, исследующая экономические отношения между отдельными хозяйствующими субъектами (потребители, работники, фирмы), их деятельность и влияние на национальную экономику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ВВП – 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валовый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внутренний продукт –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показатель объема национального производства, определяется как сумма рыночных цен всех конечных продуктов, произведенных  в течение года на территории страны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реальный ВВП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объем, выраженный в неизменных ценах произведенных продуктов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21" marR="7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590</TotalTime>
  <Words>686</Words>
  <Application>Microsoft Office PowerPoint</Application>
  <PresentationFormat>Экран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СИНКВЕЙН</vt:lpstr>
      <vt:lpstr>ЭКОНОМИКА</vt:lpstr>
      <vt:lpstr>Практикум по теме «Экономика»</vt:lpstr>
      <vt:lpstr>Цель урока: </vt:lpstr>
      <vt:lpstr>Задачи урока: </vt:lpstr>
      <vt:lpstr>Ответы на тестовые задания</vt:lpstr>
      <vt:lpstr>Работа с текстом в парах</vt:lpstr>
      <vt:lpstr>ЭКОНОМИЧЕСКАЯ КУХНЯ</vt:lpstr>
      <vt:lpstr>Слайд 9</vt:lpstr>
      <vt:lpstr>Слайд 10</vt:lpstr>
      <vt:lpstr>ЗАКРЕПЛЕНИЕ</vt:lpstr>
      <vt:lpstr>Слайд 12</vt:lpstr>
      <vt:lpstr>Вставьте пропущенные слова: </vt:lpstr>
      <vt:lpstr>Слайд 14</vt:lpstr>
      <vt:lpstr>Рефлексия 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по теме «Экономика»</dc:title>
  <dc:creator>АНЯ</dc:creator>
  <cp:lastModifiedBy>АНЯ</cp:lastModifiedBy>
  <cp:revision>34</cp:revision>
  <dcterms:created xsi:type="dcterms:W3CDTF">2017-05-17T20:10:00Z</dcterms:created>
  <dcterms:modified xsi:type="dcterms:W3CDTF">2017-05-18T20:32:11Z</dcterms:modified>
</cp:coreProperties>
</file>