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7" r:id="rId2"/>
    <p:sldId id="268" r:id="rId3"/>
    <p:sldId id="256" r:id="rId4"/>
    <p:sldId id="257" r:id="rId5"/>
    <p:sldId id="258" r:id="rId6"/>
    <p:sldId id="259" r:id="rId7"/>
    <p:sldId id="260" r:id="rId8"/>
    <p:sldId id="266" r:id="rId9"/>
    <p:sldId id="264" r:id="rId10"/>
    <p:sldId id="265" r:id="rId11"/>
    <p:sldId id="263" r:id="rId12"/>
    <p:sldId id="269" r:id="rId13"/>
    <p:sldId id="270" r:id="rId14"/>
    <p:sldId id="271" r:id="rId15"/>
    <p:sldId id="261" r:id="rId16"/>
    <p:sldId id="262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чт 18.05.17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чт 18.05.17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чт 18.05.17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чт 18.05.17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чт 18.05.17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чт 18.05.17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чт 18.05.17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чт 18.05.17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чт 18.05.17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чт 18.05.17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чт 18.05.17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чт 18.05.17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7544" y="332656"/>
            <a:ext cx="8229600" cy="1828800"/>
          </a:xfrm>
        </p:spPr>
        <p:txBody>
          <a:bodyPr>
            <a:normAutofit/>
          </a:bodyPr>
          <a:lstStyle/>
          <a:p>
            <a:r>
              <a:rPr lang="ru-RU" sz="5400" dirty="0" smtClean="0">
                <a:solidFill>
                  <a:srgbClr val="C00000"/>
                </a:solidFill>
              </a:rPr>
              <a:t>СИНКВЕЙН</a:t>
            </a:r>
            <a:endParaRPr lang="ru-RU" sz="5400" dirty="0">
              <a:solidFill>
                <a:srgbClr val="C0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87624" y="2780928"/>
            <a:ext cx="6400800" cy="1752600"/>
          </a:xfrm>
        </p:spPr>
        <p:txBody>
          <a:bodyPr>
            <a:noAutofit/>
          </a:bodyPr>
          <a:lstStyle/>
          <a:p>
            <a:pPr algn="just">
              <a:buFont typeface="Arial" pitchFamily="34" charset="0"/>
              <a:buChar char="•"/>
            </a:pPr>
            <a:r>
              <a:rPr lang="ru-RU" sz="3200" b="1" dirty="0" smtClean="0">
                <a:solidFill>
                  <a:schemeClr val="bg1"/>
                </a:solidFill>
              </a:rPr>
              <a:t>Традиционная, командная, смешанная</a:t>
            </a:r>
          </a:p>
          <a:p>
            <a:pPr algn="just">
              <a:buFont typeface="Arial" pitchFamily="34" charset="0"/>
              <a:buChar char="•"/>
            </a:pPr>
            <a:r>
              <a:rPr lang="ru-RU" sz="3200" b="1" dirty="0" smtClean="0">
                <a:solidFill>
                  <a:schemeClr val="bg1"/>
                </a:solidFill>
              </a:rPr>
              <a:t>Считает, регулирует, производит</a:t>
            </a:r>
          </a:p>
          <a:p>
            <a:pPr algn="just">
              <a:buFont typeface="Arial" pitchFamily="34" charset="0"/>
              <a:buChar char="•"/>
            </a:pPr>
            <a:r>
              <a:rPr lang="ru-RU" sz="3200" b="1" dirty="0" smtClean="0">
                <a:solidFill>
                  <a:schemeClr val="bg1"/>
                </a:solidFill>
              </a:rPr>
              <a:t>Играет важную роль в государстве</a:t>
            </a:r>
          </a:p>
          <a:p>
            <a:pPr algn="just">
              <a:buFont typeface="Arial" pitchFamily="34" charset="0"/>
              <a:buChar char="•"/>
            </a:pPr>
            <a:r>
              <a:rPr lang="ru-RU" sz="3200" b="1" dirty="0" smtClean="0">
                <a:solidFill>
                  <a:schemeClr val="bg1"/>
                </a:solidFill>
              </a:rPr>
              <a:t>Деньги</a:t>
            </a:r>
            <a:endParaRPr lang="ru-RU" sz="32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0" y="116633"/>
          <a:ext cx="9144000" cy="6783306"/>
        </p:xfrm>
        <a:graphic>
          <a:graphicData uri="http://schemas.openxmlformats.org/drawingml/2006/table">
            <a:tbl>
              <a:tblPr/>
              <a:tblGrid>
                <a:gridCol w="2213809"/>
                <a:gridCol w="6930191"/>
              </a:tblGrid>
              <a:tr h="43716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номинальный ВВП</a:t>
                      </a:r>
                      <a:endParaRPr lang="ru-RU" sz="18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121" marR="71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объем, выраженный в текущих ценах произведенных продуктов</a:t>
                      </a:r>
                      <a:endParaRPr lang="ru-RU" sz="18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121" marR="71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0113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Экономические возможности – </a:t>
                      </a:r>
                      <a:endParaRPr lang="ru-RU" sz="18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121" marR="71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те реальные ресурсы, которые общество может направить на удовлетворение потребностей; всегда, в каждый данный момент являются ограниченными</a:t>
                      </a:r>
                      <a:endParaRPr lang="ru-RU" sz="18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121" marR="71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7432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Экономические величины – </a:t>
                      </a:r>
                      <a:endParaRPr lang="ru-RU" sz="1800" b="1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121" marR="71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показатели, характеризующие состояние, свойства, качество экономики, ее объектов и процессов</a:t>
                      </a:r>
                      <a:endParaRPr lang="ru-RU" sz="18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121" marR="71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4865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ВНП – валовый национальный продукт – </a:t>
                      </a:r>
                      <a:endParaRPr lang="ru-RU" sz="1800" b="1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121" marR="71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показатель объема годового производства национальной экономики, определяется как сумма рыночных цен всех конечных продуктов (товаров и услуг), созданных производителями данной страны в течение года как внутри страны, так и за рубежом.</a:t>
                      </a:r>
                      <a:endParaRPr lang="ru-RU" sz="18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121" marR="71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7432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Экономическая деятельность – </a:t>
                      </a:r>
                      <a:endParaRPr lang="ru-RU" sz="1800" b="1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121" marR="71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все виды хозяйственной деятельности людей для удовлетворения их потребностей и обеспечения материальных условий жизни</a:t>
                      </a:r>
                      <a:endParaRPr lang="ru-RU" sz="18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121" marR="71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426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ВВП на душу населения – </a:t>
                      </a:r>
                      <a:endParaRPr lang="ru-RU" sz="1800" b="1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121" marR="71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показатель ВВП страны, деленный  на количество граждан</a:t>
                      </a:r>
                      <a:endParaRPr lang="ru-RU" sz="18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121" marR="71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1149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Мировая (международная) экономика - </a:t>
                      </a:r>
                      <a:endParaRPr lang="ru-RU" sz="1800" b="1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121" marR="71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часть экономической науки, исследующая мировую торговлю товарами и услугами, движение капиталов, обмен в области науки и техники, международные валютные отношения</a:t>
                      </a:r>
                      <a:endParaRPr lang="ru-RU" sz="18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121" marR="71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67544" y="260648"/>
            <a:ext cx="8229600" cy="1296144"/>
          </a:xfrm>
        </p:spPr>
        <p:txBody>
          <a:bodyPr/>
          <a:lstStyle/>
          <a:p>
            <a:r>
              <a:rPr lang="ru-RU" dirty="0" smtClean="0">
                <a:solidFill>
                  <a:srgbClr val="C00000"/>
                </a:solidFill>
              </a:rPr>
              <a:t>ЗАКРЕПЛЕНИЕ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67544" y="1772816"/>
            <a:ext cx="8280920" cy="4608512"/>
          </a:xfrm>
        </p:spPr>
        <p:txBody>
          <a:bodyPr>
            <a:normAutofit fontScale="77500" lnSpcReduction="20000"/>
          </a:bodyPr>
          <a:lstStyle/>
          <a:p>
            <a:r>
              <a:rPr lang="ru-RU" sz="3600" dirty="0" smtClean="0">
                <a:solidFill>
                  <a:schemeClr val="bg1"/>
                </a:solidFill>
              </a:rPr>
              <a:t>Вставьте пропущенные слова:</a:t>
            </a:r>
          </a:p>
          <a:p>
            <a:pPr algn="just"/>
            <a:r>
              <a:rPr lang="ru-RU" sz="3600" b="1" dirty="0" smtClean="0">
                <a:solidFill>
                  <a:schemeClr val="bg1"/>
                </a:solidFill>
              </a:rPr>
              <a:t>Налог </a:t>
            </a:r>
            <a:r>
              <a:rPr lang="ru-RU" sz="3600" b="1" dirty="0" smtClean="0">
                <a:solidFill>
                  <a:schemeClr val="bg1"/>
                </a:solidFill>
              </a:rPr>
              <a:t>– </a:t>
            </a:r>
            <a:r>
              <a:rPr lang="ru-RU" sz="3600" b="1" dirty="0" err="1" smtClean="0">
                <a:solidFill>
                  <a:schemeClr val="bg1"/>
                </a:solidFill>
              </a:rPr>
              <a:t>обязательный___________</a:t>
            </a:r>
            <a:r>
              <a:rPr lang="ru-RU" sz="3600" b="1" dirty="0" smtClean="0">
                <a:solidFill>
                  <a:schemeClr val="bg1"/>
                </a:solidFill>
              </a:rPr>
              <a:t>, взимаемый  </a:t>
            </a:r>
            <a:r>
              <a:rPr lang="ru-RU" sz="3600" b="1" dirty="0" smtClean="0">
                <a:solidFill>
                  <a:schemeClr val="bg1"/>
                </a:solidFill>
              </a:rPr>
              <a:t>______________ </a:t>
            </a:r>
            <a:r>
              <a:rPr lang="ru-RU" sz="3600" b="1" dirty="0" smtClean="0">
                <a:solidFill>
                  <a:schemeClr val="bg1"/>
                </a:solidFill>
              </a:rPr>
              <a:t>с каждого производителя </a:t>
            </a:r>
            <a:r>
              <a:rPr lang="ru-RU" sz="3600" b="1" dirty="0" err="1" smtClean="0">
                <a:solidFill>
                  <a:schemeClr val="bg1"/>
                </a:solidFill>
              </a:rPr>
              <a:t>_____и______</a:t>
            </a:r>
            <a:r>
              <a:rPr lang="ru-RU" sz="3600" b="1" dirty="0" smtClean="0">
                <a:solidFill>
                  <a:schemeClr val="bg1"/>
                </a:solidFill>
              </a:rPr>
              <a:t> владельца того или иного  _____________ и иных получателей дохода.</a:t>
            </a:r>
            <a:endParaRPr lang="ru-RU" sz="3600" dirty="0" smtClean="0">
              <a:solidFill>
                <a:schemeClr val="bg1"/>
              </a:solidFill>
            </a:endParaRPr>
          </a:p>
          <a:p>
            <a:pPr lvl="0" algn="l">
              <a:buFont typeface="Arial" pitchFamily="34" charset="0"/>
              <a:buChar char="•"/>
            </a:pPr>
            <a:r>
              <a:rPr lang="ru-RU" sz="3600" dirty="0" smtClean="0">
                <a:solidFill>
                  <a:schemeClr val="bg1"/>
                </a:solidFill>
              </a:rPr>
              <a:t>Товаров</a:t>
            </a:r>
            <a:endParaRPr lang="ru-RU" sz="3600" dirty="0" smtClean="0">
              <a:solidFill>
                <a:schemeClr val="bg1"/>
              </a:solidFill>
            </a:endParaRPr>
          </a:p>
          <a:p>
            <a:pPr lvl="0" algn="l">
              <a:buFont typeface="Arial" pitchFamily="34" charset="0"/>
              <a:buChar char="•"/>
            </a:pPr>
            <a:r>
              <a:rPr lang="ru-RU" sz="3600" dirty="0" smtClean="0">
                <a:solidFill>
                  <a:schemeClr val="bg1"/>
                </a:solidFill>
              </a:rPr>
              <a:t>Платеж</a:t>
            </a:r>
            <a:endParaRPr lang="ru-RU" sz="3600" dirty="0" smtClean="0">
              <a:solidFill>
                <a:schemeClr val="bg1"/>
              </a:solidFill>
            </a:endParaRPr>
          </a:p>
          <a:p>
            <a:pPr lvl="0" algn="l">
              <a:buFont typeface="Arial" pitchFamily="34" charset="0"/>
              <a:buChar char="•"/>
            </a:pPr>
            <a:r>
              <a:rPr lang="ru-RU" sz="3600" dirty="0" smtClean="0">
                <a:solidFill>
                  <a:schemeClr val="bg1"/>
                </a:solidFill>
              </a:rPr>
              <a:t>Услуг</a:t>
            </a:r>
            <a:endParaRPr lang="ru-RU" sz="3600" dirty="0" smtClean="0">
              <a:solidFill>
                <a:schemeClr val="bg1"/>
              </a:solidFill>
            </a:endParaRPr>
          </a:p>
          <a:p>
            <a:pPr lvl="0" algn="l">
              <a:buFont typeface="Arial" pitchFamily="34" charset="0"/>
              <a:buChar char="•"/>
            </a:pPr>
            <a:r>
              <a:rPr lang="ru-RU" sz="3600" dirty="0" smtClean="0">
                <a:solidFill>
                  <a:schemeClr val="bg1"/>
                </a:solidFill>
              </a:rPr>
              <a:t>Государством</a:t>
            </a:r>
          </a:p>
          <a:p>
            <a:pPr lvl="0" algn="l">
              <a:buFont typeface="Arial" pitchFamily="34" charset="0"/>
              <a:buChar char="•"/>
            </a:pPr>
            <a:r>
              <a:rPr lang="ru-RU" sz="3600" dirty="0" smtClean="0">
                <a:solidFill>
                  <a:schemeClr val="bg1"/>
                </a:solidFill>
              </a:rPr>
              <a:t>Имущества </a:t>
            </a:r>
            <a:endParaRPr lang="ru-RU" sz="3600" dirty="0" smtClean="0">
              <a:solidFill>
                <a:schemeClr val="bg1"/>
              </a:solidFill>
            </a:endParaRPr>
          </a:p>
          <a:p>
            <a:pPr algn="l"/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sz="4000" b="1" u="sng" dirty="0" smtClean="0">
                <a:solidFill>
                  <a:schemeClr val="bg1"/>
                </a:solidFill>
              </a:rPr>
              <a:t>Налог</a:t>
            </a:r>
            <a:r>
              <a:rPr lang="ru-RU" sz="4000" b="1" dirty="0" smtClean="0">
                <a:solidFill>
                  <a:schemeClr val="bg1"/>
                </a:solidFill>
              </a:rPr>
              <a:t> </a:t>
            </a:r>
            <a:r>
              <a:rPr lang="ru-RU" sz="4000" b="1" dirty="0" smtClean="0">
                <a:solidFill>
                  <a:schemeClr val="bg1"/>
                </a:solidFill>
              </a:rPr>
              <a:t>– </a:t>
            </a:r>
            <a:r>
              <a:rPr lang="ru-RU" sz="4000" b="1" dirty="0" smtClean="0">
                <a:solidFill>
                  <a:schemeClr val="bg1"/>
                </a:solidFill>
              </a:rPr>
              <a:t>обязательный платёж, </a:t>
            </a:r>
            <a:r>
              <a:rPr lang="ru-RU" sz="4000" b="1" dirty="0" smtClean="0">
                <a:solidFill>
                  <a:schemeClr val="bg1"/>
                </a:solidFill>
              </a:rPr>
              <a:t>взимаемый  </a:t>
            </a:r>
            <a:r>
              <a:rPr lang="ru-RU" sz="4000" b="1" dirty="0" smtClean="0">
                <a:solidFill>
                  <a:schemeClr val="bg1"/>
                </a:solidFill>
              </a:rPr>
              <a:t>государством </a:t>
            </a:r>
            <a:r>
              <a:rPr lang="ru-RU" sz="4000" b="1" dirty="0" smtClean="0">
                <a:solidFill>
                  <a:schemeClr val="bg1"/>
                </a:solidFill>
              </a:rPr>
              <a:t>с каждого производителя </a:t>
            </a:r>
            <a:r>
              <a:rPr lang="ru-RU" sz="4000" b="1" dirty="0" smtClean="0">
                <a:solidFill>
                  <a:schemeClr val="bg1"/>
                </a:solidFill>
              </a:rPr>
              <a:t>товаров и услуг, </a:t>
            </a:r>
            <a:r>
              <a:rPr lang="ru-RU" sz="4000" b="1" dirty="0" smtClean="0">
                <a:solidFill>
                  <a:schemeClr val="bg1"/>
                </a:solidFill>
              </a:rPr>
              <a:t>владельца того или иного  </a:t>
            </a:r>
            <a:r>
              <a:rPr lang="ru-RU" sz="4000" b="1" dirty="0" smtClean="0">
                <a:solidFill>
                  <a:schemeClr val="bg1"/>
                </a:solidFill>
              </a:rPr>
              <a:t>имущества </a:t>
            </a:r>
            <a:r>
              <a:rPr lang="ru-RU" sz="4000" b="1" dirty="0" smtClean="0">
                <a:solidFill>
                  <a:schemeClr val="bg1"/>
                </a:solidFill>
              </a:rPr>
              <a:t>и иных получателей дохода.</a:t>
            </a:r>
            <a:endParaRPr lang="ru-RU" sz="4000" dirty="0" smtClean="0">
              <a:solidFill>
                <a:schemeClr val="bg1"/>
              </a:solidFill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600" dirty="0" smtClean="0">
                <a:solidFill>
                  <a:schemeClr val="bg1"/>
                </a:solidFill>
              </a:rPr>
              <a:t>Вставьте пропущенные слова:</a:t>
            </a:r>
            <a:r>
              <a:rPr lang="ru-RU" sz="4400" dirty="0" smtClean="0">
                <a:solidFill>
                  <a:schemeClr val="bg1"/>
                </a:solidFill>
              </a:rPr>
              <a:t/>
            </a:r>
            <a:br>
              <a:rPr lang="ru-RU" sz="4400" dirty="0" smtClean="0">
                <a:solidFill>
                  <a:schemeClr val="bg1"/>
                </a:solidFill>
              </a:rPr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None/>
            </a:pPr>
            <a:r>
              <a:rPr lang="ru-RU" dirty="0" smtClean="0">
                <a:solidFill>
                  <a:schemeClr val="bg1"/>
                </a:solidFill>
              </a:rPr>
              <a:t>Номинальный доход – сумма __________, полученная ____________ или _________ в целом за определённый период ___________.</a:t>
            </a:r>
          </a:p>
          <a:p>
            <a:pPr algn="just">
              <a:buNone/>
            </a:pPr>
            <a:endParaRPr lang="ru-RU" dirty="0" smtClean="0">
              <a:solidFill>
                <a:schemeClr val="bg1"/>
              </a:solidFill>
            </a:endParaRPr>
          </a:p>
          <a:p>
            <a:pPr algn="just"/>
            <a:r>
              <a:rPr lang="ru-RU" dirty="0" smtClean="0">
                <a:solidFill>
                  <a:schemeClr val="bg1"/>
                </a:solidFill>
              </a:rPr>
              <a:t>Гражданином</a:t>
            </a:r>
          </a:p>
          <a:p>
            <a:pPr algn="just"/>
            <a:r>
              <a:rPr lang="ru-RU" dirty="0" smtClean="0">
                <a:solidFill>
                  <a:schemeClr val="bg1"/>
                </a:solidFill>
              </a:rPr>
              <a:t>Времени</a:t>
            </a:r>
          </a:p>
          <a:p>
            <a:pPr algn="just"/>
            <a:r>
              <a:rPr lang="ru-RU" dirty="0" smtClean="0">
                <a:solidFill>
                  <a:schemeClr val="bg1"/>
                </a:solidFill>
              </a:rPr>
              <a:t>Денег</a:t>
            </a:r>
          </a:p>
          <a:p>
            <a:pPr algn="just"/>
            <a:r>
              <a:rPr lang="ru-RU" dirty="0" smtClean="0">
                <a:solidFill>
                  <a:schemeClr val="bg1"/>
                </a:solidFill>
              </a:rPr>
              <a:t>Семьёй </a:t>
            </a:r>
            <a:endParaRPr lang="ru-RU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None/>
            </a:pPr>
            <a:r>
              <a:rPr lang="ru-RU" sz="4800" u="sng" dirty="0" smtClean="0">
                <a:solidFill>
                  <a:schemeClr val="bg1"/>
                </a:solidFill>
              </a:rPr>
              <a:t>Номинальный доход</a:t>
            </a:r>
            <a:r>
              <a:rPr lang="ru-RU" sz="4800" dirty="0" smtClean="0">
                <a:solidFill>
                  <a:schemeClr val="bg1"/>
                </a:solidFill>
              </a:rPr>
              <a:t> – сумма денег, полученная гражданином или семьёй в целом за определённый период времени</a:t>
            </a:r>
            <a:endParaRPr lang="ru-RU" sz="48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539552" y="332656"/>
            <a:ext cx="8229600" cy="1828800"/>
          </a:xfrm>
        </p:spPr>
        <p:txBody>
          <a:bodyPr/>
          <a:lstStyle/>
          <a:p>
            <a:r>
              <a:rPr lang="ru-RU" i="1" dirty="0" smtClean="0">
                <a:solidFill>
                  <a:srgbClr val="C00000"/>
                </a:solidFill>
              </a:rPr>
              <a:t>Рефлексия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6" name="Подзаголовок 5"/>
          <p:cNvSpPr>
            <a:spLocks noGrp="1"/>
          </p:cNvSpPr>
          <p:nvPr>
            <p:ph type="subTitle" idx="1"/>
          </p:nvPr>
        </p:nvSpPr>
        <p:spPr>
          <a:xfrm>
            <a:off x="539552" y="1556792"/>
            <a:ext cx="8424936" cy="4968552"/>
          </a:xfrm>
        </p:spPr>
        <p:txBody>
          <a:bodyPr>
            <a:normAutofit/>
          </a:bodyPr>
          <a:lstStyle/>
          <a:p>
            <a:pPr algn="l"/>
            <a:r>
              <a:rPr lang="ru-RU" dirty="0" smtClean="0">
                <a:solidFill>
                  <a:schemeClr val="bg1"/>
                </a:solidFill>
              </a:rPr>
              <a:t>Оцените </a:t>
            </a:r>
            <a:r>
              <a:rPr lang="ru-RU" dirty="0" smtClean="0">
                <a:solidFill>
                  <a:schemeClr val="bg1"/>
                </a:solidFill>
              </a:rPr>
              <a:t>свою работу на уроке, продолжив следующие фразы</a:t>
            </a:r>
            <a:r>
              <a:rPr lang="ru-RU" dirty="0" smtClean="0">
                <a:solidFill>
                  <a:schemeClr val="bg1"/>
                </a:solidFill>
              </a:rPr>
              <a:t>.</a:t>
            </a:r>
          </a:p>
          <a:p>
            <a:pPr algn="l"/>
            <a:endParaRPr lang="ru-RU" dirty="0" smtClean="0">
              <a:solidFill>
                <a:schemeClr val="bg1"/>
              </a:solidFill>
            </a:endParaRPr>
          </a:p>
          <a:p>
            <a:pPr algn="l"/>
            <a:r>
              <a:rPr lang="ru-RU" dirty="0" smtClean="0">
                <a:solidFill>
                  <a:schemeClr val="bg1"/>
                </a:solidFill>
              </a:rPr>
              <a:t>• На уроке я работал(а) (активно / пассивно)...</a:t>
            </a:r>
          </a:p>
          <a:p>
            <a:pPr algn="l"/>
            <a:r>
              <a:rPr lang="ru-RU" dirty="0" smtClean="0">
                <a:solidFill>
                  <a:schemeClr val="bg1"/>
                </a:solidFill>
              </a:rPr>
              <a:t>• Своей работой на уроке я (доволен (довольна) / недоволен (недовольна))...</a:t>
            </a:r>
          </a:p>
          <a:p>
            <a:pPr algn="l"/>
            <a:r>
              <a:rPr lang="ru-RU" dirty="0" smtClean="0">
                <a:solidFill>
                  <a:schemeClr val="bg1"/>
                </a:solidFill>
              </a:rPr>
              <a:t>• Мне больше всего удалось...</a:t>
            </a:r>
          </a:p>
          <a:p>
            <a:pPr algn="l"/>
            <a:r>
              <a:rPr lang="ru-RU" dirty="0" smtClean="0">
                <a:solidFill>
                  <a:schemeClr val="bg1"/>
                </a:solidFill>
              </a:rPr>
              <a:t>• Я похвалил(а) бы себя за то, что...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C00000"/>
                </a:solidFill>
              </a:rPr>
              <a:t>Домашнее задание: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>
                <a:solidFill>
                  <a:schemeClr val="bg1"/>
                </a:solidFill>
              </a:rPr>
              <a:t>На «5» - написать эссе на тему: «Если хочешь помочь бедняку, не давай ему рыбу – дай ему удочку» </a:t>
            </a:r>
            <a:endParaRPr lang="ru-RU" b="1" dirty="0" smtClean="0">
              <a:solidFill>
                <a:schemeClr val="bg1"/>
              </a:solidFill>
            </a:endParaRPr>
          </a:p>
          <a:p>
            <a:pPr>
              <a:buNone/>
            </a:pPr>
            <a:endParaRPr lang="ru-RU" dirty="0" smtClean="0">
              <a:solidFill>
                <a:schemeClr val="bg1"/>
              </a:solidFill>
            </a:endParaRPr>
          </a:p>
          <a:p>
            <a:r>
              <a:rPr lang="ru-RU" b="1" dirty="0" smtClean="0">
                <a:solidFill>
                  <a:schemeClr val="bg1"/>
                </a:solidFill>
              </a:rPr>
              <a:t>На «4» - составить кроссворд на тему «Экономика» из 10 </a:t>
            </a:r>
            <a:r>
              <a:rPr lang="ru-RU" b="1" dirty="0" smtClean="0">
                <a:solidFill>
                  <a:schemeClr val="bg1"/>
                </a:solidFill>
              </a:rPr>
              <a:t>вопросов</a:t>
            </a:r>
          </a:p>
          <a:p>
            <a:pPr>
              <a:buNone/>
            </a:pPr>
            <a:endParaRPr lang="ru-RU" dirty="0" smtClean="0">
              <a:solidFill>
                <a:schemeClr val="bg1"/>
              </a:solidFill>
            </a:endParaRPr>
          </a:p>
          <a:p>
            <a:r>
              <a:rPr lang="ru-RU" b="1" dirty="0" smtClean="0">
                <a:solidFill>
                  <a:schemeClr val="bg1"/>
                </a:solidFill>
              </a:rPr>
              <a:t>На «3» - ответить на вопрос «Назовите и  раскройте причины экономических кризисов?»</a:t>
            </a:r>
            <a:endParaRPr lang="ru-RU" dirty="0" smtClean="0">
              <a:solidFill>
                <a:schemeClr val="bg1"/>
              </a:solidFill>
            </a:endParaRP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2348880"/>
            <a:ext cx="8229600" cy="1143000"/>
          </a:xfrm>
        </p:spPr>
        <p:txBody>
          <a:bodyPr>
            <a:noAutofit/>
          </a:bodyPr>
          <a:lstStyle/>
          <a:p>
            <a:r>
              <a:rPr lang="ru-RU" sz="8800" dirty="0" smtClean="0">
                <a:solidFill>
                  <a:srgbClr val="C00000"/>
                </a:solidFill>
              </a:rPr>
              <a:t>ЭКОНОМИКА</a:t>
            </a:r>
            <a:endParaRPr lang="ru-RU" sz="8800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3528" y="2708920"/>
            <a:ext cx="8229600" cy="1828800"/>
          </a:xfrm>
        </p:spPr>
        <p:txBody>
          <a:bodyPr>
            <a:noAutofit/>
          </a:bodyPr>
          <a:lstStyle/>
          <a:p>
            <a:r>
              <a:rPr lang="ru-RU" sz="7200" dirty="0" smtClean="0">
                <a:solidFill>
                  <a:srgbClr val="FF0000"/>
                </a:solidFill>
              </a:rPr>
              <a:t>Практикум по теме «Экономика»</a:t>
            </a:r>
            <a:endParaRPr lang="ru-RU" sz="7200" dirty="0">
              <a:solidFill>
                <a:srgbClr val="FF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467544" y="980728"/>
            <a:ext cx="8229600" cy="1828800"/>
          </a:xfrm>
        </p:spPr>
        <p:txBody>
          <a:bodyPr>
            <a:normAutofit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Цель урока:</a:t>
            </a:r>
            <a:br>
              <a:rPr lang="ru-RU" dirty="0" smtClean="0">
                <a:solidFill>
                  <a:srgbClr val="FF0000"/>
                </a:solidFill>
              </a:rPr>
            </a:b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6" name="Подзаголовок 5"/>
          <p:cNvSpPr>
            <a:spLocks noGrp="1"/>
          </p:cNvSpPr>
          <p:nvPr>
            <p:ph type="subTitle" idx="1"/>
          </p:nvPr>
        </p:nvSpPr>
        <p:spPr>
          <a:xfrm>
            <a:off x="1331640" y="2996952"/>
            <a:ext cx="6400800" cy="1752600"/>
          </a:xfrm>
        </p:spPr>
        <p:txBody>
          <a:bodyPr>
            <a:normAutofit fontScale="85000" lnSpcReduction="20000"/>
          </a:bodyPr>
          <a:lstStyle/>
          <a:p>
            <a:pPr algn="l"/>
            <a:r>
              <a:rPr lang="ru-RU" sz="4000" dirty="0" smtClean="0">
                <a:solidFill>
                  <a:schemeClr val="bg1"/>
                </a:solidFill>
              </a:rPr>
              <a:t>- </a:t>
            </a:r>
            <a:r>
              <a:rPr lang="ru-RU" sz="4000" dirty="0" smtClean="0">
                <a:solidFill>
                  <a:schemeClr val="bg1"/>
                </a:solidFill>
              </a:rPr>
              <a:t>обобщить, повторить </a:t>
            </a:r>
            <a:r>
              <a:rPr lang="ru-RU" sz="4000" dirty="0" smtClean="0">
                <a:solidFill>
                  <a:schemeClr val="bg1"/>
                </a:solidFill>
              </a:rPr>
              <a:t>и систематизировать знания учащихся по теме «Экономика».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6000" dirty="0" smtClean="0">
                <a:solidFill>
                  <a:srgbClr val="C00000"/>
                </a:solidFill>
              </a:rPr>
              <a:t>Задачи урока: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>
                <a:solidFill>
                  <a:schemeClr val="bg1"/>
                </a:solidFill>
              </a:rPr>
              <a:t>- закрепить знание основных понятий экономики;</a:t>
            </a:r>
          </a:p>
          <a:p>
            <a:r>
              <a:rPr lang="ru-RU" dirty="0" smtClean="0">
                <a:solidFill>
                  <a:schemeClr val="bg1"/>
                </a:solidFill>
              </a:rPr>
              <a:t>- </a:t>
            </a:r>
            <a:r>
              <a:rPr lang="ru-RU" dirty="0" smtClean="0">
                <a:solidFill>
                  <a:schemeClr val="bg1"/>
                </a:solidFill>
              </a:rPr>
              <a:t>обобщить навыки </a:t>
            </a:r>
            <a:r>
              <a:rPr lang="ru-RU" dirty="0" smtClean="0">
                <a:solidFill>
                  <a:schemeClr val="bg1"/>
                </a:solidFill>
              </a:rPr>
              <a:t>решения несложных проблем экономического характера;</a:t>
            </a:r>
          </a:p>
          <a:p>
            <a:r>
              <a:rPr lang="ru-RU" dirty="0" smtClean="0">
                <a:solidFill>
                  <a:schemeClr val="bg1"/>
                </a:solidFill>
              </a:rPr>
              <a:t>- </a:t>
            </a:r>
            <a:r>
              <a:rPr lang="ru-RU" dirty="0" smtClean="0">
                <a:solidFill>
                  <a:schemeClr val="bg1"/>
                </a:solidFill>
              </a:rPr>
              <a:t>развить память, </a:t>
            </a:r>
            <a:r>
              <a:rPr lang="ru-RU" dirty="0" smtClean="0">
                <a:solidFill>
                  <a:schemeClr val="bg1"/>
                </a:solidFill>
              </a:rPr>
              <a:t>внимания, критическое мышление;</a:t>
            </a:r>
          </a:p>
          <a:p>
            <a:r>
              <a:rPr lang="ru-RU" dirty="0" smtClean="0">
                <a:solidFill>
                  <a:schemeClr val="bg1"/>
                </a:solidFill>
              </a:rPr>
              <a:t>- </a:t>
            </a:r>
            <a:r>
              <a:rPr lang="ru-RU" dirty="0" smtClean="0">
                <a:solidFill>
                  <a:schemeClr val="bg1"/>
                </a:solidFill>
              </a:rPr>
              <a:t>повторить изученный материал</a:t>
            </a:r>
            <a:endParaRPr lang="ru-RU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0"/>
            <a:ext cx="7704856" cy="1162050"/>
          </a:xfrm>
        </p:spPr>
        <p:txBody>
          <a:bodyPr>
            <a:normAutofit/>
          </a:bodyPr>
          <a:lstStyle/>
          <a:p>
            <a:pPr algn="ctr"/>
            <a:r>
              <a:rPr lang="ru-RU" sz="4000" dirty="0" smtClean="0">
                <a:solidFill>
                  <a:srgbClr val="C00000"/>
                </a:solidFill>
              </a:rPr>
              <a:t>Ответы на тестовые задания</a:t>
            </a:r>
            <a:endParaRPr lang="ru-RU" sz="4000" dirty="0">
              <a:solidFill>
                <a:srgbClr val="C00000"/>
              </a:solidFill>
            </a:endParaRPr>
          </a:p>
        </p:txBody>
      </p:sp>
      <p:sp>
        <p:nvSpPr>
          <p:cNvPr id="5" name="Текст 4"/>
          <p:cNvSpPr>
            <a:spLocks noGrp="1"/>
          </p:cNvSpPr>
          <p:nvPr>
            <p:ph type="body" idx="2"/>
          </p:nvPr>
        </p:nvSpPr>
        <p:spPr>
          <a:xfrm>
            <a:off x="611560" y="1196752"/>
            <a:ext cx="3008313" cy="4602163"/>
          </a:xfrm>
        </p:spPr>
        <p:txBody>
          <a:bodyPr>
            <a:noAutofit/>
          </a:bodyPr>
          <a:lstStyle/>
          <a:p>
            <a:pPr algn="ctr"/>
            <a:r>
              <a:rPr lang="en-US" sz="3200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 </a:t>
            </a:r>
            <a:r>
              <a:rPr lang="en-US" sz="3200" b="1" i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вариант</a:t>
            </a:r>
            <a:endParaRPr lang="ru-RU" sz="32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spcBef>
                <a:spcPts val="0"/>
              </a:spcBef>
            </a:pPr>
            <a:r>
              <a:rPr lang="ru-RU" sz="3200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1 -3</a:t>
            </a:r>
            <a:endParaRPr lang="ru-RU" sz="32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spcBef>
                <a:spcPts val="0"/>
              </a:spcBef>
            </a:pPr>
            <a:r>
              <a:rPr lang="ru-RU" sz="3200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 – 1</a:t>
            </a:r>
            <a:endParaRPr lang="ru-RU" sz="32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spcBef>
                <a:spcPts val="0"/>
              </a:spcBef>
            </a:pPr>
            <a:r>
              <a:rPr lang="ru-RU" sz="3200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3 – 2</a:t>
            </a:r>
            <a:endParaRPr lang="ru-RU" sz="32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spcBef>
                <a:spcPts val="0"/>
              </a:spcBef>
            </a:pPr>
            <a:r>
              <a:rPr lang="ru-RU" sz="3200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4 – 3</a:t>
            </a:r>
            <a:endParaRPr lang="ru-RU" sz="32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spcBef>
                <a:spcPts val="0"/>
              </a:spcBef>
            </a:pPr>
            <a:r>
              <a:rPr lang="ru-RU" sz="3200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5 – 3</a:t>
            </a:r>
            <a:endParaRPr lang="ru-RU" sz="32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spcBef>
                <a:spcPts val="0"/>
              </a:spcBef>
            </a:pPr>
            <a:r>
              <a:rPr lang="ru-RU" sz="3200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6 – 4</a:t>
            </a:r>
            <a:endParaRPr lang="ru-RU" sz="32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spcBef>
                <a:spcPts val="0"/>
              </a:spcBef>
            </a:pPr>
            <a:r>
              <a:rPr lang="ru-RU" sz="3200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7 – 2</a:t>
            </a:r>
            <a:endParaRPr lang="ru-RU" sz="32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spcBef>
                <a:spcPts val="0"/>
              </a:spcBef>
            </a:pPr>
            <a:r>
              <a:rPr lang="ru-RU" sz="3200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8 – 3</a:t>
            </a:r>
            <a:endParaRPr lang="ru-RU" sz="32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spcBef>
                <a:spcPts val="0"/>
              </a:spcBef>
            </a:pPr>
            <a:r>
              <a:rPr lang="ru-RU" sz="3200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9 – 2</a:t>
            </a:r>
            <a:endParaRPr lang="ru-RU" sz="32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spcBef>
                <a:spcPts val="0"/>
              </a:spcBef>
            </a:pPr>
            <a:r>
              <a:rPr lang="ru-RU" sz="3200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10 - 1</a:t>
            </a:r>
            <a:endParaRPr lang="ru-RU" sz="32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0"/>
              </a:spcBef>
            </a:pPr>
            <a:endParaRPr lang="ru-RU" sz="3200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355976" y="1340768"/>
            <a:ext cx="5111750" cy="5517232"/>
          </a:xfrm>
        </p:spPr>
        <p:txBody>
          <a:bodyPr>
            <a:normAutofit fontScale="77500" lnSpcReduction="20000"/>
          </a:bodyPr>
          <a:lstStyle/>
          <a:p>
            <a:pPr algn="ctr">
              <a:buNone/>
            </a:pPr>
            <a:r>
              <a:rPr lang="en-US" sz="3200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II </a:t>
            </a:r>
            <a:r>
              <a:rPr lang="ru-RU" sz="3200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вариант</a:t>
            </a:r>
            <a:endParaRPr lang="ru-RU" sz="32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4200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 – 4</a:t>
            </a:r>
            <a:endParaRPr lang="ru-RU" sz="42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4200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 – 2</a:t>
            </a:r>
            <a:endParaRPr lang="ru-RU" sz="42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4200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3 – 3</a:t>
            </a:r>
            <a:endParaRPr lang="ru-RU" sz="42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4200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4 – 3</a:t>
            </a:r>
            <a:endParaRPr lang="ru-RU" sz="42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4200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5 – 3</a:t>
            </a:r>
            <a:endParaRPr lang="ru-RU" sz="42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4200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6 – 4</a:t>
            </a:r>
            <a:endParaRPr lang="ru-RU" sz="42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4200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7 – 2</a:t>
            </a:r>
            <a:endParaRPr lang="ru-RU" sz="42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4200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8 – 2</a:t>
            </a:r>
            <a:endParaRPr lang="ru-RU" sz="42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4200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9 – 4</a:t>
            </a:r>
            <a:endParaRPr lang="ru-RU" sz="42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4200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10 - 3 </a:t>
            </a:r>
            <a:endParaRPr lang="ru-RU" sz="42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467544" y="1628800"/>
            <a:ext cx="8229600" cy="1828800"/>
          </a:xfrm>
        </p:spPr>
        <p:txBody>
          <a:bodyPr/>
          <a:lstStyle/>
          <a:p>
            <a:r>
              <a:rPr lang="ru-RU" dirty="0" smtClean="0">
                <a:solidFill>
                  <a:srgbClr val="C00000"/>
                </a:solidFill>
              </a:rPr>
              <a:t>Работа с текстом в парах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6" name="Подзаголовок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2204864"/>
            <a:ext cx="8229600" cy="1143000"/>
          </a:xfrm>
        </p:spPr>
        <p:txBody>
          <a:bodyPr>
            <a:noAutofit/>
          </a:bodyPr>
          <a:lstStyle/>
          <a:p>
            <a:r>
              <a:rPr lang="ru-RU" sz="6600" dirty="0" smtClean="0">
                <a:solidFill>
                  <a:srgbClr val="C00000"/>
                </a:solidFill>
              </a:rPr>
              <a:t>ЭКОНОМИЧЕСКАЯ КУХНЯ</a:t>
            </a:r>
            <a:endParaRPr lang="ru-RU" sz="6600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0" y="-1"/>
          <a:ext cx="9144000" cy="6862082"/>
        </p:xfrm>
        <a:graphic>
          <a:graphicData uri="http://schemas.openxmlformats.org/drawingml/2006/table">
            <a:tbl>
              <a:tblPr/>
              <a:tblGrid>
                <a:gridCol w="2213809"/>
                <a:gridCol w="6930191"/>
              </a:tblGrid>
              <a:tr h="110154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Макроэкономика – </a:t>
                      </a:r>
                      <a:endParaRPr lang="ru-RU" sz="16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121" marR="71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часть экономической науки, исследующая экономику как единое целое; ее предметом являются проблемы безработицы, бедности, экономического роста, роли государства в регулировании экономики и т. д.</a:t>
                      </a:r>
                      <a:endParaRPr lang="ru-RU" sz="16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121" marR="71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5700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Экономические механизмы – </a:t>
                      </a:r>
                      <a:endParaRPr lang="ru-RU" sz="16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121" marR="71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способы и формы объединения людьми своих усилий при решении задач жизнеобеспечения</a:t>
                      </a:r>
                      <a:endParaRPr lang="ru-RU" sz="1600" b="1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121" marR="71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2172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Экономические блага – </a:t>
                      </a:r>
                      <a:endParaRPr lang="ru-RU" sz="16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121" marR="71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товары и услуги, удовлетворяющие ту или иную потребность человека и имеющиеся в распоряжении общества в ограниченном количестве.</a:t>
                      </a:r>
                      <a:endParaRPr lang="ru-RU" sz="16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121" marR="71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1254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Экономика –</a:t>
                      </a:r>
                      <a:endParaRPr lang="ru-RU" sz="16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                       </a:t>
                      </a:r>
                      <a:endParaRPr lang="ru-RU" sz="16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121" marR="71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 smtClean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1это </a:t>
                      </a:r>
                      <a:r>
                        <a:rPr lang="ru-RU" sz="1600" b="1" dirty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хозяйственная система, обеспечивающая удовлетворение потребностей людей и общества путем создания и использования необходимых жизненных благ</a:t>
                      </a:r>
                      <a:endParaRPr lang="ru-RU" sz="16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 smtClean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2наука </a:t>
                      </a:r>
                      <a:r>
                        <a:rPr lang="ru-RU" sz="1600" b="1" dirty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о хозяйстве, способах его ведения и управления им, отношениях между людьми в процессе производства и обмена товаров, закономерностях протекания хозяйственных процессов</a:t>
                      </a:r>
                      <a:endParaRPr lang="ru-RU" sz="16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121" marR="71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0154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Микроэкономика - </a:t>
                      </a:r>
                      <a:endParaRPr lang="ru-RU" sz="16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121" marR="71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часть экономической науки, исследующая экономические отношения между отдельными хозяйствующими субъектами (потребители, работники, фирмы), их деятельность и влияние на национальную экономику</a:t>
                      </a:r>
                      <a:endParaRPr lang="ru-RU" sz="16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121" marR="71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2172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ВВП – </a:t>
                      </a:r>
                      <a:r>
                        <a:rPr lang="ru-RU" sz="1600" b="1" dirty="0" err="1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валовый</a:t>
                      </a:r>
                      <a:r>
                        <a:rPr lang="ru-RU" sz="1600" b="1" dirty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внутренний продукт –</a:t>
                      </a:r>
                      <a:endParaRPr lang="ru-RU" sz="16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121" marR="71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показатель объема национального производства, определяется как сумма рыночных цен всех конечных продуктов, произведенных  в течение года на территории страны</a:t>
                      </a:r>
                      <a:endParaRPr lang="ru-RU" sz="16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121" marR="71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190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реальный ВВП</a:t>
                      </a:r>
                      <a:endParaRPr lang="ru-RU" sz="1600" b="1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121" marR="71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объем, выраженный в неизменных ценах произведенных продуктов</a:t>
                      </a:r>
                      <a:endParaRPr lang="ru-RU" sz="16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121" marR="71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590</TotalTime>
  <Words>686</Words>
  <Application>Microsoft Office PowerPoint</Application>
  <PresentationFormat>Экран (4:3)</PresentationFormat>
  <Paragraphs>99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Апекс</vt:lpstr>
      <vt:lpstr>СИНКВЕЙН</vt:lpstr>
      <vt:lpstr>ЭКОНОМИКА</vt:lpstr>
      <vt:lpstr>Практикум по теме «Экономика»</vt:lpstr>
      <vt:lpstr>Цель урока: </vt:lpstr>
      <vt:lpstr>Задачи урока: </vt:lpstr>
      <vt:lpstr>Ответы на тестовые задания</vt:lpstr>
      <vt:lpstr>Работа с текстом в парах</vt:lpstr>
      <vt:lpstr>ЭКОНОМИЧЕСКАЯ КУХНЯ</vt:lpstr>
      <vt:lpstr>Слайд 9</vt:lpstr>
      <vt:lpstr>Слайд 10</vt:lpstr>
      <vt:lpstr>ЗАКРЕПЛЕНИЕ</vt:lpstr>
      <vt:lpstr>Слайд 12</vt:lpstr>
      <vt:lpstr>Вставьте пропущенные слова: </vt:lpstr>
      <vt:lpstr>Слайд 14</vt:lpstr>
      <vt:lpstr>Рефлексия </vt:lpstr>
      <vt:lpstr>Домашнее задание: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Практикум по теме «Экономика»</dc:title>
  <dc:creator>АНЯ</dc:creator>
  <cp:lastModifiedBy>АНЯ</cp:lastModifiedBy>
  <cp:revision>34</cp:revision>
  <dcterms:created xsi:type="dcterms:W3CDTF">2017-05-17T20:10:00Z</dcterms:created>
  <dcterms:modified xsi:type="dcterms:W3CDTF">2017-05-18T20:32:11Z</dcterms:modified>
</cp:coreProperties>
</file>