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3" r:id="rId4"/>
    <p:sldId id="265" r:id="rId5"/>
    <p:sldId id="257" r:id="rId6"/>
    <p:sldId id="258" r:id="rId7"/>
    <p:sldId id="259" r:id="rId8"/>
    <p:sldId id="260" r:id="rId9"/>
    <p:sldId id="261" r:id="rId10"/>
    <p:sldId id="262"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69" d="100"/>
          <a:sy n="69" d="100"/>
        </p:scale>
        <p:origin x="-14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t>12.12.2017</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12.12.2017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12.12.2017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12.12.2017</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t>12.12.2017</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t>12.12.2017</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t>12.12.2017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12.12.2017</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12.12.2017</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12.12.2017</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t>12.12.2017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t>12.12.2017</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fb.ru/article/147047/gorkovskiy-avtomobilnyiy-zavod-istoriya-avtomobilestroeniya-avtomobilestroenie-v-rossii" TargetMode="External"/><Relationship Id="rId2" Type="http://schemas.openxmlformats.org/officeDocument/2006/relationships/hyperlink" Target="http://fb.ru/article/33934/tyajelaya-promyishlennost-istoriya-i-sovremennost" TargetMode="External"/><Relationship Id="rId1" Type="http://schemas.openxmlformats.org/officeDocument/2006/relationships/slideLayout" Target="../slideLayouts/slideLayout2.xml"/><Relationship Id="rId4" Type="http://schemas.openxmlformats.org/officeDocument/2006/relationships/hyperlink" Target="http://fb.ru/article/54659/kolenchatyiy-val---serdtse-dvigately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404664"/>
            <a:ext cx="8568952" cy="6264696"/>
          </a:xfrm>
        </p:spPr>
        <p:txBody>
          <a:bodyPr>
            <a:normAutofit/>
          </a:bodyPr>
          <a:lstStyle/>
          <a:p>
            <a:pPr algn="r"/>
            <a:r>
              <a:rPr lang="ru-RU" dirty="0" smtClean="0"/>
              <a:t>«СТАХАНОВСКОЕ ДВИЖЕНИЕ в </a:t>
            </a:r>
            <a:r>
              <a:rPr lang="ru-RU" dirty="0" err="1" smtClean="0"/>
              <a:t>россии</a:t>
            </a:r>
            <a:r>
              <a:rPr lang="ru-RU" dirty="0" smtClean="0"/>
              <a:t>»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sz="1800" b="1" dirty="0" smtClean="0"/>
              <a:t/>
            </a:r>
            <a:br>
              <a:rPr lang="ru-RU" sz="1800" b="1" dirty="0" smtClean="0"/>
            </a:br>
            <a:r>
              <a:rPr lang="ru-RU" sz="1800" b="1" dirty="0" smtClean="0"/>
              <a:t/>
            </a:r>
            <a:br>
              <a:rPr lang="ru-RU" sz="1800" b="1" dirty="0" smtClean="0"/>
            </a:br>
            <a:r>
              <a:rPr lang="ru-RU" sz="1800" b="1" dirty="0"/>
              <a:t/>
            </a:r>
            <a:br>
              <a:rPr lang="ru-RU" sz="1800" b="1" dirty="0"/>
            </a:br>
            <a:r>
              <a:rPr lang="ru-RU" sz="1800" b="1" dirty="0" smtClean="0"/>
              <a:t/>
            </a:r>
            <a:br>
              <a:rPr lang="ru-RU" sz="1800" b="1" dirty="0" smtClean="0"/>
            </a:br>
            <a:r>
              <a:rPr lang="ru-RU" sz="1800" b="1" dirty="0"/>
              <a:t/>
            </a:r>
            <a:br>
              <a:rPr lang="ru-RU" sz="1800" b="1" dirty="0"/>
            </a:br>
            <a:r>
              <a:rPr lang="ru-RU" sz="1800" b="1" dirty="0" smtClean="0"/>
              <a:t/>
            </a:r>
            <a:br>
              <a:rPr lang="ru-RU" sz="1800" b="1" dirty="0" smtClean="0"/>
            </a:br>
            <a:r>
              <a:rPr lang="ru-RU" sz="1800" b="1" dirty="0" smtClean="0">
                <a:latin typeface="Times New Roman" pitchFamily="18" charset="0"/>
                <a:cs typeface="Times New Roman" pitchFamily="18" charset="0"/>
              </a:rPr>
              <a:t>работу выполнила</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ученица 11 класса</a:t>
            </a:r>
            <a:br>
              <a:rPr lang="ru-RU" sz="1800" b="1" dirty="0" smtClean="0">
                <a:latin typeface="Times New Roman" pitchFamily="18" charset="0"/>
                <a:cs typeface="Times New Roman" pitchFamily="18" charset="0"/>
              </a:rPr>
            </a:br>
            <a:r>
              <a:rPr lang="ru-RU" sz="1800" b="1" dirty="0" err="1" smtClean="0">
                <a:latin typeface="Times New Roman" pitchFamily="18" charset="0"/>
                <a:cs typeface="Times New Roman" pitchFamily="18" charset="0"/>
              </a:rPr>
              <a:t>мбоу</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изобильненская</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сошдс</a:t>
            </a:r>
            <a:r>
              <a:rPr lang="ru-RU" sz="1800" b="1" dirty="0" smtClean="0">
                <a:latin typeface="Times New Roman" pitchFamily="18" charset="0"/>
                <a:cs typeface="Times New Roman" pitchFamily="18" charset="0"/>
              </a:rPr>
              <a:t>»</a:t>
            </a:r>
            <a:br>
              <a:rPr lang="ru-RU" sz="1800" b="1" dirty="0" smtClean="0">
                <a:latin typeface="Times New Roman" pitchFamily="18" charset="0"/>
                <a:cs typeface="Times New Roman" pitchFamily="18" charset="0"/>
              </a:rPr>
            </a:br>
            <a:r>
              <a:rPr lang="ru-RU" sz="1800" b="1" dirty="0" err="1" smtClean="0">
                <a:latin typeface="Times New Roman" pitchFamily="18" charset="0"/>
                <a:cs typeface="Times New Roman" pitchFamily="18" charset="0"/>
              </a:rPr>
              <a:t>смаилова</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джемиле</a:t>
            </a:r>
            <a:endParaRPr lang="ru-RU" sz="1800" b="1" dirty="0"/>
          </a:p>
        </p:txBody>
      </p:sp>
      <p:sp>
        <p:nvSpPr>
          <p:cNvPr id="3" name="Подзаголовок 2"/>
          <p:cNvSpPr>
            <a:spLocks noGrp="1"/>
          </p:cNvSpPr>
          <p:nvPr>
            <p:ph type="subTitle" idx="1"/>
          </p:nvPr>
        </p:nvSpPr>
        <p:spPr/>
        <p:txBody>
          <a:bodyPr/>
          <a:lstStyle/>
          <a:p>
            <a:r>
              <a:rPr lang="ru-RU" dirty="0" smtClean="0"/>
              <a:t>                   </a:t>
            </a: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340768"/>
            <a:ext cx="7920880" cy="3741093"/>
          </a:xfrm>
          <a:prstGeom prst="rect">
            <a:avLst/>
          </a:prstGeom>
        </p:spPr>
      </p:pic>
    </p:spTree>
    <p:extLst>
      <p:ext uri="{BB962C8B-B14F-4D97-AF65-F5344CB8AC3E}">
        <p14:creationId xmlns:p14="http://schemas.microsoft.com/office/powerpoint/2010/main" val="1225155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1554163"/>
            <a:ext cx="8371656" cy="3242990"/>
          </a:xfrm>
        </p:spPr>
        <p:txBody>
          <a:bodyPr>
            <a:normAutofit fontScale="85000" lnSpcReduction="10000"/>
          </a:bodyPr>
          <a:lstStyle/>
          <a:p>
            <a:r>
              <a:rPr lang="ru-RU" dirty="0"/>
              <a:t>Именно в такие итоги вылилась та самая ночь на 31 августа 1935 года. А ведь на тот момент шахта "Центральное-</a:t>
            </a:r>
            <a:r>
              <a:rPr lang="ru-RU" dirty="0" err="1"/>
              <a:t>Ирмино</a:t>
            </a:r>
            <a:r>
              <a:rPr lang="ru-RU" dirty="0"/>
              <a:t>" считалась рядовой, но Алексей Стаханов с помощью своего подвига вывел ее на совершенно иной уровень. Теперь о ней написано в каждом школьном учебнике по истории. А сам Стаханов увековечен в памяти людей как настоящий герой.</a:t>
            </a:r>
          </a:p>
        </p:txBody>
      </p:sp>
    </p:spTree>
    <p:extLst>
      <p:ext uri="{BB962C8B-B14F-4D97-AF65-F5344CB8AC3E}">
        <p14:creationId xmlns:p14="http://schemas.microsoft.com/office/powerpoint/2010/main" val="2154031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1400"/>
            <a:ext cx="8596064" cy="1466800"/>
          </a:xfrm>
        </p:spPr>
        <p:txBody>
          <a:bodyPr/>
          <a:lstStyle/>
          <a:p>
            <a:r>
              <a:rPr lang="ru-RU" dirty="0" smtClean="0"/>
              <a:t>Стаханов </a:t>
            </a:r>
            <a:r>
              <a:rPr lang="ru-RU" dirty="0" err="1" smtClean="0"/>
              <a:t>алексей</a:t>
            </a:r>
            <a:r>
              <a:rPr lang="ru-RU" dirty="0" smtClean="0"/>
              <a:t> </a:t>
            </a:r>
            <a:r>
              <a:rPr lang="ru-RU" dirty="0" err="1" smtClean="0"/>
              <a:t>григорьевич</a:t>
            </a:r>
            <a:endParaRPr lang="ru-RU" dirty="0"/>
          </a:p>
        </p:txBody>
      </p:sp>
      <p:sp>
        <p:nvSpPr>
          <p:cNvPr id="3" name="Объект 2"/>
          <p:cNvSpPr>
            <a:spLocks noGrp="1"/>
          </p:cNvSpPr>
          <p:nvPr>
            <p:ph idx="1"/>
          </p:nvPr>
        </p:nvSpPr>
        <p:spPr/>
        <p:txBody>
          <a:bodyPr>
            <a:normAutofit/>
          </a:bodyPr>
          <a:lstStyle/>
          <a:p>
            <a:r>
              <a:rPr lang="ru-RU" sz="2400" dirty="0" smtClean="0">
                <a:latin typeface="Times New Roman" pitchFamily="18" charset="0"/>
                <a:cs typeface="Times New Roman" pitchFamily="18" charset="0"/>
              </a:rPr>
              <a:t>Родился 3 </a:t>
            </a:r>
            <a:r>
              <a:rPr lang="ru-RU" sz="2400" dirty="0">
                <a:latin typeface="Times New Roman" pitchFamily="18" charset="0"/>
                <a:cs typeface="Times New Roman" pitchFamily="18" charset="0"/>
              </a:rPr>
              <a:t>января 1906 г., Орёл</a:t>
            </a:r>
          </a:p>
          <a:p>
            <a:r>
              <a:rPr lang="ru-RU" sz="2400" dirty="0" smtClean="0">
                <a:latin typeface="Times New Roman" pitchFamily="18" charset="0"/>
                <a:cs typeface="Times New Roman" pitchFamily="18" charset="0"/>
              </a:rPr>
              <a:t>Умер 5 </a:t>
            </a:r>
            <a:r>
              <a:rPr lang="ru-RU" sz="2400" dirty="0">
                <a:latin typeface="Times New Roman" pitchFamily="18" charset="0"/>
                <a:cs typeface="Times New Roman" pitchFamily="18" charset="0"/>
              </a:rPr>
              <a:t>ноября 1977 г. (71 год), Торез, Донецкая область, Украинская ССР, </a:t>
            </a:r>
            <a:r>
              <a:rPr lang="ru-RU" sz="2400" dirty="0" smtClean="0">
                <a:latin typeface="Times New Roman" pitchFamily="18" charset="0"/>
                <a:cs typeface="Times New Roman" pitchFamily="18" charset="0"/>
              </a:rPr>
              <a:t>СССР</a:t>
            </a:r>
          </a:p>
          <a:p>
            <a:r>
              <a:rPr lang="ru-RU" sz="2400" b="1" dirty="0"/>
              <a:t>Интересный </a:t>
            </a:r>
            <a:r>
              <a:rPr lang="ru-RU" sz="2400" b="1" dirty="0" smtClean="0"/>
              <a:t>факт: </a:t>
            </a:r>
            <a:r>
              <a:rPr lang="ru-RU" sz="2400" dirty="0" smtClean="0"/>
              <a:t>Настоящее </a:t>
            </a:r>
            <a:r>
              <a:rPr lang="ru-RU" sz="2400" dirty="0"/>
              <a:t>имя Стаханова - Андрей. В статье «Правды» его по недосмотру назвали Алексеем. Через день по личному указанию Сталина шахтёру вручили новый паспорт с именем Алексей</a:t>
            </a:r>
            <a:r>
              <a:rPr lang="ru-RU" sz="2400" dirty="0" smtClean="0">
                <a:latin typeface="Times New Roman" pitchFamily="18" charset="0"/>
                <a:cs typeface="Times New Roman" pitchFamily="18" charset="0"/>
              </a:rPr>
              <a:t>. (фото см. слайд 4)</a:t>
            </a:r>
            <a:endParaRPr lang="ru-RU" sz="2400" dirty="0">
              <a:latin typeface="Times New Roman" pitchFamily="18" charset="0"/>
              <a:cs typeface="Times New Roman" pitchFamily="18" charset="0"/>
            </a:endParaRPr>
          </a:p>
          <a:p>
            <a:pPr marL="0" indent="0">
              <a:buNone/>
            </a:pPr>
            <a:endParaRPr lang="ru-RU" dirty="0"/>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92123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596064" cy="1178768"/>
          </a:xfrm>
        </p:spPr>
        <p:txBody>
          <a:bodyPr/>
          <a:lstStyle/>
          <a:p>
            <a:r>
              <a:rPr lang="ru-RU" dirty="0"/>
              <a:t>Стаханов Алексей Григорьевич</a:t>
            </a:r>
          </a:p>
        </p:txBody>
      </p:sp>
      <p:sp>
        <p:nvSpPr>
          <p:cNvPr id="3" name="Объект 2"/>
          <p:cNvSpPr>
            <a:spLocks noGrp="1"/>
          </p:cNvSpPr>
          <p:nvPr>
            <p:ph idx="1"/>
          </p:nvPr>
        </p:nvSpPr>
        <p:spPr/>
        <p:txBody>
          <a:bodyPr>
            <a:normAutofit fontScale="85000" lnSpcReduction="20000"/>
          </a:bodyPr>
          <a:lstStyle/>
          <a:p>
            <a:r>
              <a:rPr lang="ru-RU" dirty="0"/>
              <a:t>Советский шахтёр, новатор угольной промышленности, основоположник Стахановского движения, Герой Социалистического Труда. В 1935 году группа, состоявшая из забойщика Стаханова и двух крепильщиков, за одну смену добыла в 14,5 раза больше угля, чем предписывалось по норме на одного забойщика. Рекордная смена была спланирована заранее, было перепроверено оборудование, организован вывоз угля, проведено освещение забоя. Однако советская пропаганда приписывала весь добытый за смену уголь лично Стаханову. Достижение Стаханова было использовано ВКП для кампании, известной как «Стахановское движение</a:t>
            </a:r>
            <a:r>
              <a:rPr lang="ru-RU" dirty="0" smtClean="0"/>
              <a:t>»</a:t>
            </a:r>
          </a:p>
          <a:p>
            <a:endParaRPr lang="ru-RU" dirty="0"/>
          </a:p>
          <a:p>
            <a:endParaRPr lang="ru-RU" dirty="0"/>
          </a:p>
        </p:txBody>
      </p:sp>
    </p:spTree>
    <p:extLst>
      <p:ext uri="{BB962C8B-B14F-4D97-AF65-F5344CB8AC3E}">
        <p14:creationId xmlns:p14="http://schemas.microsoft.com/office/powerpoint/2010/main" val="2695803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268760"/>
            <a:ext cx="6912768" cy="5098167"/>
          </a:xfrm>
        </p:spPr>
      </p:pic>
    </p:spTree>
    <p:extLst>
      <p:ext uri="{BB962C8B-B14F-4D97-AF65-F5344CB8AC3E}">
        <p14:creationId xmlns:p14="http://schemas.microsoft.com/office/powerpoint/2010/main" val="3836975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04800" y="260648"/>
            <a:ext cx="8659688" cy="720080"/>
          </a:xfrm>
        </p:spPr>
        <p:txBody>
          <a:bodyPr>
            <a:normAutofit fontScale="90000"/>
          </a:bodyPr>
          <a:lstStyle/>
          <a:p>
            <a:pPr algn="ctr"/>
            <a:r>
              <a:rPr lang="ru-RU" dirty="0" smtClean="0"/>
              <a:t>Алексей </a:t>
            </a:r>
            <a:r>
              <a:rPr lang="ru-RU" dirty="0" err="1" smtClean="0"/>
              <a:t>стаханов</a:t>
            </a:r>
            <a:r>
              <a:rPr lang="ru-RU" dirty="0" smtClean="0"/>
              <a:t> - основатель Стахановского движения</a:t>
            </a:r>
            <a:endParaRPr lang="ru-RU" dirty="0"/>
          </a:p>
        </p:txBody>
      </p:sp>
      <p:sp>
        <p:nvSpPr>
          <p:cNvPr id="3" name="Объект 2"/>
          <p:cNvSpPr>
            <a:spLocks noGrp="1"/>
          </p:cNvSpPr>
          <p:nvPr>
            <p:ph idx="1"/>
          </p:nvPr>
        </p:nvSpPr>
        <p:spPr>
          <a:xfrm>
            <a:off x="4305431" y="1196752"/>
            <a:ext cx="4824536" cy="5472608"/>
          </a:xfrm>
        </p:spPr>
        <p:txBody>
          <a:bodyPr>
            <a:noAutofit/>
          </a:bodyPr>
          <a:lstStyle/>
          <a:p>
            <a:r>
              <a:rPr lang="ru-RU" sz="2000" dirty="0" smtClean="0">
                <a:latin typeface="Times New Roman" pitchFamily="18" charset="0"/>
                <a:cs typeface="Times New Roman" pitchFamily="18" charset="0"/>
              </a:rPr>
              <a:t>Стахановское движение – это одна из форм социалистического соревнования в Советском Союзе. Своеобразным родоначальником этого соревнования выступил Стаханов Алексей Григорьевич. Ему первому покорился беспрецедентный результат. В ночь с 30 на 31 августа 1935 года его усилиями за одну смену было вырублено 102 тонны угля. Такая продуктивность превысила норму в 14 раз. Произошло это на территории Украины, шахта "Центральное-</a:t>
            </a:r>
            <a:r>
              <a:rPr lang="ru-RU" sz="2000" dirty="0" err="1" smtClean="0">
                <a:latin typeface="Times New Roman" pitchFamily="18" charset="0"/>
                <a:cs typeface="Times New Roman" pitchFamily="18" charset="0"/>
              </a:rPr>
              <a:t>Ирмино</a:t>
            </a:r>
            <a:r>
              <a:rPr lang="ru-RU" sz="2000" dirty="0">
                <a:latin typeface="Times New Roman" pitchFamily="18" charset="0"/>
                <a:cs typeface="Times New Roman" pitchFamily="18" charset="0"/>
              </a:rPr>
              <a:t>". За этот свой трудовой подвиг Алексей Стаханов изначально был награжден орденом Ленина, а в 1970 году ему присвоили звание Героя социалистического труда</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916832"/>
            <a:ext cx="3761132" cy="3744416"/>
          </a:xfrm>
          <a:prstGeom prst="rect">
            <a:avLst/>
          </a:prstGeom>
        </p:spPr>
      </p:pic>
    </p:spTree>
    <p:extLst>
      <p:ext uri="{BB962C8B-B14F-4D97-AF65-F5344CB8AC3E}">
        <p14:creationId xmlns:p14="http://schemas.microsoft.com/office/powerpoint/2010/main" val="3221503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740080" cy="5819477"/>
          </a:xfrm>
        </p:spPr>
        <p:txBody>
          <a:bodyPr>
            <a:normAutofit fontScale="70000" lnSpcReduction="20000"/>
          </a:bodyPr>
          <a:lstStyle/>
          <a:p>
            <a:r>
              <a:rPr lang="ru-RU" dirty="0"/>
              <a:t>Сразу же стахановское движение было подхвачено шахтерами. А позже за это дело взялись и все остальные, в том числе и </a:t>
            </a:r>
            <a:r>
              <a:rPr lang="ru-RU" dirty="0" smtClean="0"/>
              <a:t>работники</a:t>
            </a:r>
            <a:r>
              <a:rPr lang="ru-RU" dirty="0"/>
              <a:t> </a:t>
            </a:r>
            <a:r>
              <a:rPr lang="ru-RU" dirty="0" smtClean="0"/>
              <a:t>тяжелой промышленности</a:t>
            </a:r>
            <a:r>
              <a:rPr lang="ru-RU" dirty="0" smtClean="0">
                <a:hlinkClick r:id="rId2"/>
              </a:rPr>
              <a:t>.</a:t>
            </a:r>
            <a:r>
              <a:rPr lang="ru-RU" dirty="0"/>
              <a:t> По всей стране это </a:t>
            </a:r>
            <a:r>
              <a:rPr lang="ru-RU" dirty="0" smtClean="0"/>
              <a:t>соревнование</a:t>
            </a:r>
            <a:r>
              <a:rPr lang="ru-RU" dirty="0"/>
              <a:t> было </a:t>
            </a:r>
            <a:r>
              <a:rPr lang="ru-RU" dirty="0" err="1"/>
              <a:t>возглавленно</a:t>
            </a:r>
            <a:r>
              <a:rPr lang="ru-RU" dirty="0"/>
              <a:t> коммунистами. К примеру, после подвига Стаханова А. Бусыгин, являвшийся </a:t>
            </a:r>
            <a:r>
              <a:rPr lang="ru-RU" dirty="0" smtClean="0"/>
              <a:t>кузнецом</a:t>
            </a:r>
            <a:r>
              <a:rPr lang="ru-RU" dirty="0"/>
              <a:t> </a:t>
            </a:r>
            <a:r>
              <a:rPr lang="ru-RU" dirty="0" smtClean="0"/>
              <a:t>Горьковского автомобильного завода</a:t>
            </a:r>
            <a:r>
              <a:rPr lang="ru-RU" dirty="0" smtClean="0">
                <a:hlinkClick r:id="rId3"/>
              </a:rPr>
              <a:t>,</a:t>
            </a:r>
            <a:r>
              <a:rPr lang="ru-RU" dirty="0"/>
              <a:t> за смену выковал </a:t>
            </a:r>
            <a:r>
              <a:rPr lang="ru-RU" dirty="0" smtClean="0"/>
              <a:t>966</a:t>
            </a:r>
            <a:r>
              <a:rPr lang="ru-RU" dirty="0"/>
              <a:t> </a:t>
            </a:r>
            <a:r>
              <a:rPr lang="ru-RU" dirty="0" smtClean="0"/>
              <a:t>коленчатых валов</a:t>
            </a:r>
            <a:r>
              <a:rPr lang="ru-RU" dirty="0" smtClean="0">
                <a:hlinkClick r:id="rId4"/>
              </a:rPr>
              <a:t>.</a:t>
            </a:r>
            <a:r>
              <a:rPr lang="ru-RU" dirty="0"/>
              <a:t> Стоит отметить, что норма на тот момент составляла 675 единиц. Так что тогда Бусыгин, равно как и Стаханов, был рекордсменом в своей области.</a:t>
            </a:r>
          </a:p>
          <a:p>
            <a:r>
              <a:rPr lang="ru-RU" dirty="0"/>
              <a:t>И. Гудов, фрезеровщик с московского завода имени Орджоникидзе, перевыполнил суточную норму более чем в четыре раза. Точнее – на 410%. Однофамильцы Е. и М. Виноградовы достигли стахановских рекордов в области текстильной промышленности. Им удавалось обслуживать одновременно по 100 станков.</a:t>
            </a:r>
          </a:p>
          <a:p>
            <a:r>
              <a:rPr lang="ru-RU" dirty="0"/>
              <a:t>У</a:t>
            </a:r>
            <a:r>
              <a:rPr lang="ru-RU" dirty="0" smtClean="0"/>
              <a:t>же </a:t>
            </a:r>
            <a:r>
              <a:rPr lang="ru-RU" dirty="0"/>
              <a:t>к 1937 году стахановское движение захватило примерно 22% работников сельского хозяйства. В свою очередь, это привело к необыкновенным результатам. </a:t>
            </a:r>
            <a:r>
              <a:rPr lang="ru-RU" dirty="0" smtClean="0"/>
              <a:t>Рост</a:t>
            </a:r>
            <a:r>
              <a:rPr lang="ru-RU" dirty="0"/>
              <a:t> </a:t>
            </a:r>
            <a:r>
              <a:rPr lang="ru-RU" dirty="0" smtClean="0"/>
              <a:t>производительности труда</a:t>
            </a:r>
            <a:r>
              <a:rPr lang="ru-RU" dirty="0"/>
              <a:t> повысился на 82%, а прирост промышленной продукции увеличился на 79%</a:t>
            </a:r>
          </a:p>
          <a:p>
            <a:endParaRPr lang="ru-RU" dirty="0"/>
          </a:p>
        </p:txBody>
      </p:sp>
    </p:spTree>
    <p:extLst>
      <p:ext uri="{BB962C8B-B14F-4D97-AF65-F5344CB8AC3E}">
        <p14:creationId xmlns:p14="http://schemas.microsoft.com/office/powerpoint/2010/main" val="2129175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60648"/>
            <a:ext cx="8686800" cy="1034752"/>
          </a:xfrm>
        </p:spPr>
        <p:txBody>
          <a:bodyPr/>
          <a:lstStyle/>
          <a:p>
            <a:pPr algn="ctr"/>
            <a:r>
              <a:rPr lang="ru-RU" dirty="0" smtClean="0"/>
              <a:t> СТАХАНОВЦЫ</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412776"/>
            <a:ext cx="8299226" cy="4896544"/>
          </a:xfrm>
        </p:spPr>
      </p:pic>
    </p:spTree>
    <p:extLst>
      <p:ext uri="{BB962C8B-B14F-4D97-AF65-F5344CB8AC3E}">
        <p14:creationId xmlns:p14="http://schemas.microsoft.com/office/powerpoint/2010/main" val="1404295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96752"/>
            <a:ext cx="8640960" cy="5472608"/>
          </a:xfrm>
        </p:spPr>
        <p:txBody>
          <a:bodyPr>
            <a:normAutofit fontScale="47500" lnSpcReduction="20000"/>
          </a:bodyPr>
          <a:lstStyle/>
          <a:p>
            <a:r>
              <a:rPr lang="ru-RU" sz="4500" dirty="0">
                <a:latin typeface="Times New Roman" pitchFamily="18" charset="0"/>
                <a:cs typeface="Times New Roman" pitchFamily="18" charset="0"/>
              </a:rPr>
              <a:t>С</a:t>
            </a:r>
            <a:r>
              <a:rPr lang="ru-RU" sz="4500" dirty="0" smtClean="0">
                <a:latin typeface="Times New Roman" pitchFamily="18" charset="0"/>
                <a:cs typeface="Times New Roman" pitchFamily="18" charset="0"/>
              </a:rPr>
              <a:t>читается</a:t>
            </a:r>
            <a:r>
              <a:rPr lang="ru-RU" sz="4500" dirty="0">
                <a:latin typeface="Times New Roman" pitchFamily="18" charset="0"/>
                <a:cs typeface="Times New Roman" pitchFamily="18" charset="0"/>
              </a:rPr>
              <a:t>, что стахановское движение стало одним из определяющих факторов при победе в Великой Отечественной войне. В ее годы из стахановского движения выделились многие иные формации. В первую очередь – это тысячники. Первым из них стал фрезеровщик Д. Босых. Ему удалось выполнить норму на 1480%. Вообще, тысячники – это те, кто выполняет норму не менее чем в 1000%. И, несмотря на такие цифры, этих людей было действительно много. Именно на них держалось чуть ли не все производство.</a:t>
            </a:r>
          </a:p>
          <a:p>
            <a:r>
              <a:rPr lang="ru-RU" sz="4500" dirty="0">
                <a:latin typeface="Times New Roman" pitchFamily="18" charset="0"/>
                <a:cs typeface="Times New Roman" pitchFamily="18" charset="0"/>
              </a:rPr>
              <a:t>Помимо тысячников были еще и скоростники – это те, кто выставлял самые минимальные сроки для исполнения тех или иных норм. К таким относились М. Зиннуров, Н. </a:t>
            </a:r>
            <a:r>
              <a:rPr lang="ru-RU" sz="4500" dirty="0" err="1">
                <a:latin typeface="Times New Roman" pitchFamily="18" charset="0"/>
                <a:cs typeface="Times New Roman" pitchFamily="18" charset="0"/>
              </a:rPr>
              <a:t>Базетов</a:t>
            </a:r>
            <a:r>
              <a:rPr lang="ru-RU" sz="4500" dirty="0">
                <a:latin typeface="Times New Roman" pitchFamily="18" charset="0"/>
                <a:cs typeface="Times New Roman" pitchFamily="18" charset="0"/>
              </a:rPr>
              <a:t>, А. </a:t>
            </a:r>
            <a:r>
              <a:rPr lang="ru-RU" sz="4500" dirty="0" err="1">
                <a:latin typeface="Times New Roman" pitchFamily="18" charset="0"/>
                <a:cs typeface="Times New Roman" pitchFamily="18" charset="0"/>
              </a:rPr>
              <a:t>Чалков</a:t>
            </a:r>
            <a:r>
              <a:rPr lang="ru-RU" sz="4500" dirty="0">
                <a:latin typeface="Times New Roman" pitchFamily="18" charset="0"/>
                <a:cs typeface="Times New Roman" pitchFamily="18" charset="0"/>
              </a:rPr>
              <a:t>, которые считались настоящими мастерами в области скоростной плавки металла. В. </a:t>
            </a:r>
            <a:r>
              <a:rPr lang="ru-RU" sz="4500" dirty="0" err="1">
                <a:latin typeface="Times New Roman" pitchFamily="18" charset="0"/>
                <a:cs typeface="Times New Roman" pitchFamily="18" charset="0"/>
              </a:rPr>
              <a:t>Семинский</a:t>
            </a:r>
            <a:r>
              <a:rPr lang="ru-RU" sz="4500" dirty="0">
                <a:latin typeface="Times New Roman" pitchFamily="18" charset="0"/>
                <a:cs typeface="Times New Roman" pitchFamily="18" charset="0"/>
              </a:rPr>
              <a:t> также отличился в скоростной работе с металлом, только вот он был резчиком. А бригада забойщиков-скоростников Л. </a:t>
            </a:r>
            <a:r>
              <a:rPr lang="ru-RU" sz="4500" dirty="0" err="1">
                <a:latin typeface="Times New Roman" pitchFamily="18" charset="0"/>
                <a:cs typeface="Times New Roman" pitchFamily="18" charset="0"/>
              </a:rPr>
              <a:t>Голоколосова</a:t>
            </a:r>
            <a:r>
              <a:rPr lang="ru-RU" sz="4500" dirty="0">
                <a:latin typeface="Times New Roman" pitchFamily="18" charset="0"/>
                <a:cs typeface="Times New Roman" pitchFamily="18" charset="0"/>
              </a:rPr>
              <a:t> сыграла очень важную роль в освобожденном Донбассе.</a:t>
            </a:r>
          </a:p>
          <a:p>
            <a:endParaRPr lang="ru-RU" dirty="0"/>
          </a:p>
        </p:txBody>
      </p:sp>
    </p:spTree>
    <p:extLst>
      <p:ext uri="{BB962C8B-B14F-4D97-AF65-F5344CB8AC3E}">
        <p14:creationId xmlns:p14="http://schemas.microsoft.com/office/powerpoint/2010/main" val="2348345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1554162"/>
            <a:ext cx="5563344" cy="5043190"/>
          </a:xfrm>
        </p:spPr>
        <p:txBody>
          <a:bodyPr>
            <a:normAutofit fontScale="62500" lnSpcReduction="20000"/>
          </a:bodyPr>
          <a:lstStyle/>
          <a:p>
            <a:r>
              <a:rPr lang="ru-RU" dirty="0"/>
              <a:t>Помимо тысячников были еще и скоростники – это те, кто выставлял самые минимальные сроки для исполнения тех или иных норм. К таким относились М. Зиннуров, Н. </a:t>
            </a:r>
            <a:r>
              <a:rPr lang="ru-RU" dirty="0" err="1"/>
              <a:t>Базетов</a:t>
            </a:r>
            <a:r>
              <a:rPr lang="ru-RU" dirty="0"/>
              <a:t>, А. </a:t>
            </a:r>
            <a:r>
              <a:rPr lang="ru-RU" dirty="0" err="1"/>
              <a:t>Чалков</a:t>
            </a:r>
            <a:r>
              <a:rPr lang="ru-RU" dirty="0"/>
              <a:t>, которые считались настоящими мастерами в области скоростной плавки металла. В. </a:t>
            </a:r>
            <a:r>
              <a:rPr lang="ru-RU" dirty="0" err="1"/>
              <a:t>Семинский</a:t>
            </a:r>
            <a:r>
              <a:rPr lang="ru-RU" dirty="0"/>
              <a:t> также отличился в скоростной работе с металлом, только вот он был резчиком. А бригада забойщиков-скоростников Л. </a:t>
            </a:r>
            <a:r>
              <a:rPr lang="ru-RU" dirty="0" err="1"/>
              <a:t>Голоколосова</a:t>
            </a:r>
            <a:r>
              <a:rPr lang="ru-RU" dirty="0"/>
              <a:t> сыграла очень важную роль в освобожденном Донбассе.</a:t>
            </a:r>
          </a:p>
          <a:p>
            <a:endParaRPr lang="ru-RU" dirty="0"/>
          </a:p>
          <a:p>
            <a:r>
              <a:rPr lang="ru-RU" dirty="0"/>
              <a:t>Все это вылилось в то, что, несмотря на тяжелейшие условия, производительность труда в СССР в годы Великой Отечественной войны повысилась на 121%.</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6169" y="1988840"/>
            <a:ext cx="3139231" cy="3107839"/>
          </a:xfrm>
          <a:prstGeom prst="rect">
            <a:avLst/>
          </a:prstGeom>
        </p:spPr>
      </p:pic>
    </p:spTree>
    <p:extLst>
      <p:ext uri="{BB962C8B-B14F-4D97-AF65-F5344CB8AC3E}">
        <p14:creationId xmlns:p14="http://schemas.microsoft.com/office/powerpoint/2010/main" val="10145639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TotalTime>
  <Words>608</Words>
  <Application>Microsoft Office PowerPoint</Application>
  <PresentationFormat>Экран (4:3)</PresentationFormat>
  <Paragraphs>20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Трек</vt:lpstr>
      <vt:lpstr>«СТАХАНОВСКОЕ ДВИЖЕНИЕ в россии»             работу выполнила ученица 11 класса мбоу «изобильненская сошдс» смаилова джемиле</vt:lpstr>
      <vt:lpstr>Стаханов алексей григорьевич</vt:lpstr>
      <vt:lpstr>Стаханов Алексей Григорьевич</vt:lpstr>
      <vt:lpstr>Презентация PowerPoint</vt:lpstr>
      <vt:lpstr>Алексей стаханов - основатель Стахановского движения</vt:lpstr>
      <vt:lpstr>Презентация PowerPoint</vt:lpstr>
      <vt:lpstr> СТАХАНОВЦЫ</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«СТАХАНОВСКОЕ ДВИЖЕНИЕ в россии»             работу выполнила ученица 11 класса мбоу «изобильненская сошдс» смаилова джемиле</dc:title>
  <dc:creator>Admin</dc:creator>
  <cp:lastModifiedBy>Admin</cp:lastModifiedBy>
  <cp:revision>3</cp:revision>
  <dcterms:created xsi:type="dcterms:W3CDTF">2017-12-12T15:14:42Z</dcterms:created>
  <dcterms:modified xsi:type="dcterms:W3CDTF">2017-12-12T15:41:03Z</dcterms:modified>
</cp:coreProperties>
</file>