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59" r:id="rId4"/>
    <p:sldId id="261" r:id="rId5"/>
    <p:sldId id="257" r:id="rId6"/>
    <p:sldId id="263" r:id="rId7"/>
    <p:sldId id="264" r:id="rId8"/>
    <p:sldId id="270" r:id="rId9"/>
    <p:sldId id="265" r:id="rId10"/>
    <p:sldId id="282" r:id="rId11"/>
    <p:sldId id="266" r:id="rId12"/>
    <p:sldId id="279" r:id="rId13"/>
    <p:sldId id="273" r:id="rId14"/>
    <p:sldId id="276" r:id="rId15"/>
    <p:sldId id="283" r:id="rId16"/>
    <p:sldId id="284" r:id="rId17"/>
    <p:sldId id="277" r:id="rId18"/>
    <p:sldId id="281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0F1E4-CD44-4170-AF4A-8D613E3A02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68B92-7F6E-48DE-901C-D011ED09A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93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8B92-7F6E-48DE-901C-D011ED09AE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33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8B92-7F6E-48DE-901C-D011ED09AE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85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8B92-7F6E-48DE-901C-D011ED09AED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32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Кто лишний и почему?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771672"/>
          </a:xfrm>
        </p:spPr>
        <p:txBody>
          <a:bodyPr>
            <a:normAutofit/>
          </a:bodyPr>
          <a:lstStyle/>
          <a:p>
            <a:r>
              <a:rPr lang="uk-UA" dirty="0" err="1" smtClean="0"/>
              <a:t>Материал</a:t>
            </a:r>
            <a:r>
              <a:rPr lang="uk-UA" dirty="0" smtClean="0"/>
              <a:t>  к уроку </a:t>
            </a:r>
          </a:p>
          <a:p>
            <a:r>
              <a:rPr lang="uk-UA" dirty="0" smtClean="0"/>
              <a:t>по </a:t>
            </a:r>
            <a:r>
              <a:rPr lang="uk-UA" dirty="0" err="1" smtClean="0"/>
              <a:t>окружающему</a:t>
            </a:r>
            <a:r>
              <a:rPr lang="uk-UA" dirty="0" smtClean="0"/>
              <a:t> миру для 3 </a:t>
            </a:r>
            <a:r>
              <a:rPr lang="uk-UA" smtClean="0"/>
              <a:t>класса</a:t>
            </a:r>
            <a:endParaRPr lang="uk-UA" dirty="0" smtClean="0"/>
          </a:p>
          <a:p>
            <a:r>
              <a:rPr lang="uk-UA" dirty="0" err="1" smtClean="0"/>
              <a:t>подготовила</a:t>
            </a:r>
            <a:r>
              <a:rPr lang="uk-UA" dirty="0" smtClean="0"/>
              <a:t> </a:t>
            </a:r>
            <a:r>
              <a:rPr lang="uk-UA" dirty="0" err="1" smtClean="0"/>
              <a:t>Усатая</a:t>
            </a:r>
            <a:r>
              <a:rPr lang="uk-UA" dirty="0" smtClean="0"/>
              <a:t>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46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683994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620000" cy="4373563"/>
          </a:xfrm>
        </p:spPr>
        <p:txBody>
          <a:bodyPr/>
          <a:lstStyle/>
          <a:p>
            <a:r>
              <a:rPr lang="ru-RU" dirty="0" smtClean="0"/>
              <a:t>-  </a:t>
            </a:r>
            <a:r>
              <a:rPr lang="ru-RU" dirty="0"/>
              <a:t>Головастик похож на маленькую рыбку с большим хвостом. Через несколько дней у него появляются задние ноги, потом передние. Хвост постепенно укорачивается, головастик становится молодым лягушонком и выходит на берег. На это уходит 2-3 </a:t>
            </a:r>
            <a:r>
              <a:rPr lang="ru-RU" dirty="0" smtClean="0"/>
              <a:t>месяца.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16097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4844"/>
            <a:ext cx="16097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16097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1857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2584"/>
            <a:ext cx="1857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2615" y="6482020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Не заботятся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6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32066"/>
          </a:xfrm>
        </p:spPr>
        <p:txBody>
          <a:bodyPr>
            <a:normAutofit/>
          </a:bodyPr>
          <a:lstStyle/>
          <a:p>
            <a:r>
              <a:rPr lang="ru-RU" dirty="0" smtClean="0"/>
              <a:t>Размножение и развитие птиц и зверей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1370" y="1511206"/>
            <a:ext cx="351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Размножение птиц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16" y="2023540"/>
            <a:ext cx="1532390" cy="121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737" y="2023540"/>
            <a:ext cx="1601303" cy="127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03701"/>
            <a:ext cx="22320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0279" y="3375363"/>
            <a:ext cx="93006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яйцо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30737" y="3436239"/>
            <a:ext cx="12394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птенец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72066" y="3459834"/>
            <a:ext cx="259051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/>
              <a:t>в</a:t>
            </a:r>
            <a:r>
              <a:rPr lang="ru-RU" sz="2400" b="1" dirty="0" smtClean="0"/>
              <a:t>зрослая птица</a:t>
            </a:r>
            <a:endParaRPr lang="ru-RU" sz="2400" b="1" dirty="0"/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1760342" y="3606195"/>
            <a:ext cx="144350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>
            <a:off x="4570179" y="3667072"/>
            <a:ext cx="1101887" cy="23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213" y="4071896"/>
            <a:ext cx="3913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Размножение зверей</a:t>
            </a:r>
            <a:endParaRPr lang="ru-RU" sz="28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756" y="4700164"/>
            <a:ext cx="19812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061" y="4149080"/>
            <a:ext cx="1453152" cy="18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36717" y="6132150"/>
            <a:ext cx="157523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детёныш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38977" y="6132149"/>
            <a:ext cx="422891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Взрослое млекопитающее</a:t>
            </a:r>
            <a:endParaRPr lang="ru-RU" sz="2400" b="1" dirty="0"/>
          </a:p>
        </p:txBody>
      </p:sp>
      <p:cxnSp>
        <p:nvCxnSpPr>
          <p:cNvPr id="16" name="Прямая со стрелкой 15"/>
          <p:cNvCxnSpPr>
            <a:stCxn id="13" idx="3"/>
            <a:endCxn id="14" idx="1"/>
          </p:cNvCxnSpPr>
          <p:nvPr/>
        </p:nvCxnSpPr>
        <p:spPr>
          <a:xfrm flipV="1">
            <a:off x="2811956" y="6362982"/>
            <a:ext cx="162702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052" y="4542493"/>
            <a:ext cx="18478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51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5786478" cy="7857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Интересные факты: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733246"/>
            <a:ext cx="68580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Кукушка не вьёт своего гнезда и не  высиживает яйца, которые она снесла. А подкладывает их в гнёзда других птиц, как правило певчим.  Иногда кукушка успевает разнести по чужим гнёздам до 20 своих яиц. Кукушонок  старается вытолкнуть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из гнезда другие яйца и даже маленьких птенцов, чтобы ему досталось побольше еды. Вскоре маленький прожорливый кукушонок становится больше своих приёмных родителей, которые выбиваются из сил, чтобы накормить подкидыша</a:t>
            </a:r>
            <a:r>
              <a:rPr lang="ru-RU" sz="28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omic Sans MS" pitchFamily="66" charset="0"/>
              </a:rPr>
              <a:t>.</a:t>
            </a:r>
            <a:endParaRPr lang="ru-RU" sz="2800" b="1" dirty="0">
              <a:solidFill>
                <a:schemeClr val="accent4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5" descr="кукушка2"/>
          <p:cNvPicPr>
            <a:picLocks noChangeAspect="1" noChangeArrowheads="1"/>
          </p:cNvPicPr>
          <p:nvPr/>
        </p:nvPicPr>
        <p:blipFill>
          <a:blip r:embed="rId2"/>
          <a:srcRect l="32988" t="21898" r="5536" b="3937"/>
          <a:stretch>
            <a:fillRect/>
          </a:stretch>
        </p:blipFill>
        <p:spPr bwMode="auto">
          <a:xfrm>
            <a:off x="6929454" y="1000108"/>
            <a:ext cx="2011426" cy="3998821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072074"/>
            <a:ext cx="2000264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34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365010"/>
            <a:ext cx="85725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8000"/>
                </a:solidFill>
                <a:latin typeface="Comic Sans MS" pitchFamily="66" charset="0"/>
              </a:rPr>
              <a:t>Новорождённый слонёнок весит 90—120 кг, хобот у него короткий, бивней нет. Через 15—30 минут после рождения слонёнок поднимается на ноги и может следовать за матерью. До 4-летнего возраста он нуждается в материнской опеке.</a:t>
            </a:r>
            <a:endParaRPr lang="ru-RU" sz="26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://www.safslon.ru/pic/8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2" t="14184" r="10345" b="21985"/>
          <a:stretch>
            <a:fillRect/>
          </a:stretch>
        </p:blipFill>
        <p:spPr bwMode="auto">
          <a:xfrm>
            <a:off x="1785918" y="642918"/>
            <a:ext cx="5357850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-214338"/>
            <a:ext cx="5929354" cy="9286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Интересные факты: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8167" y="6477483"/>
            <a:ext cx="532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Стоп                                                          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физмин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1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42707" y="2659221"/>
          <a:ext cx="5848985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275"/>
                <a:gridCol w="1300480"/>
                <a:gridCol w="1301115"/>
                <a:gridCol w="13011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Группа животных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Способ размножения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 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Откладывают яйца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Откладывают икру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Рождают детёнышей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Насекомые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Рыбы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Земноводные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Пресмыкающиеся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Птицы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Звери (млекопитающие)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</a:rPr>
                        <a:t> </a:t>
                      </a:r>
                      <a:endParaRPr lang="ru-RU" sz="1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</a:rPr>
                        <a:t> </a:t>
                      </a:r>
                      <a:endParaRPr lang="ru-RU" sz="14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9709101"/>
              </p:ext>
            </p:extLst>
          </p:nvPr>
        </p:nvGraphicFramePr>
        <p:xfrm>
          <a:off x="395535" y="404663"/>
          <a:ext cx="8352928" cy="6048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9472"/>
                <a:gridCol w="1857214"/>
                <a:gridCol w="1858121"/>
                <a:gridCol w="1858121"/>
              </a:tblGrid>
              <a:tr h="1008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Группа животных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Способ размножения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 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Откладывают яйца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Откладывают икру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Рождают детёнышей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Насекомые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 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 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Рыбы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 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Земноводные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kern="800" dirty="0" smtClean="0">
                          <a:effectLst/>
                          <a:latin typeface="+mn-lt"/>
                        </a:rPr>
                        <a:t>+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 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Пресмыкающиеся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 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 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Птицы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 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Звери (млекопитающие)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  <a:latin typeface="+mn-lt"/>
                        </a:rPr>
                        <a:t> </a:t>
                      </a:r>
                      <a:endParaRPr lang="ru-RU" sz="2000" kern="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kern="800" dirty="0" smtClean="0">
                          <a:effectLst/>
                          <a:latin typeface="+mn-lt"/>
                        </a:rPr>
                        <a:t>+</a:t>
                      </a:r>
                      <a:endParaRPr lang="ru-RU" sz="2000" kern="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6096" y="6484694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Стоп. вопросы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Утконос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910657" cy="283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77" y="4005064"/>
            <a:ext cx="37804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18565"/>
            <a:ext cx="3406080" cy="255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60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6458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МОРСКИЕ КОНЬКИ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491385" cy="22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060923" cy="228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476" y="4005064"/>
            <a:ext cx="2889552" cy="227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752" y="3951972"/>
            <a:ext cx="2529433" cy="23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0547" y="6352568"/>
            <a:ext cx="232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Работа с учебником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4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63904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+mj-lt"/>
              </a:rPr>
              <a:t>1</a:t>
            </a:r>
            <a:r>
              <a:rPr lang="ru-RU" sz="2000" dirty="0">
                <a:latin typeface="+mj-lt"/>
              </a:rPr>
              <a:t>. Кто выкармливает детёнышей молоком?</a:t>
            </a:r>
          </a:p>
          <a:p>
            <a:r>
              <a:rPr lang="ru-RU" sz="2000" dirty="0">
                <a:latin typeface="+mj-lt"/>
              </a:rPr>
              <a:t> а) птицы  и ) звери  б) рыбы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57366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2. Какое слово пропущено:</a:t>
            </a:r>
          </a:p>
          <a:p>
            <a:r>
              <a:rPr lang="ru-RU" sz="2000" dirty="0">
                <a:latin typeface="+mj-lt"/>
              </a:rPr>
              <a:t> икринка - ____________ - рыба</a:t>
            </a:r>
          </a:p>
          <a:p>
            <a:r>
              <a:rPr lang="ru-RU" sz="2000" dirty="0">
                <a:latin typeface="+mj-lt"/>
              </a:rPr>
              <a:t> а) личинка    т) малёк        б) головастик</a:t>
            </a:r>
          </a:p>
          <a:p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18588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+mj-lt"/>
              </a:rPr>
              <a:t>3. Какое животное относится к рыбам?</a:t>
            </a:r>
          </a:p>
          <a:p>
            <a:r>
              <a:rPr lang="ru-RU" sz="2000" dirty="0">
                <a:latin typeface="+mj-lt"/>
              </a:rPr>
              <a:t> а) дельфин      б) бегемот           о) карп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93096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4. </a:t>
            </a:r>
            <a:r>
              <a:rPr lang="ru-RU" sz="2000" dirty="0" smtClean="0">
                <a:latin typeface="+mj-lt"/>
              </a:rPr>
              <a:t>Какая птица не вьёт гнезда и не высиживает птенцов?</a:t>
            </a:r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 а) </a:t>
            </a:r>
            <a:r>
              <a:rPr lang="ru-RU" sz="2000" dirty="0" smtClean="0">
                <a:latin typeface="+mj-lt"/>
              </a:rPr>
              <a:t>синица     </a:t>
            </a:r>
            <a:r>
              <a:rPr lang="ru-RU" sz="2000" dirty="0">
                <a:latin typeface="+mj-lt"/>
              </a:rPr>
              <a:t>г) </a:t>
            </a:r>
            <a:r>
              <a:rPr lang="ru-RU" sz="2000" dirty="0" smtClean="0">
                <a:latin typeface="+mj-lt"/>
              </a:rPr>
              <a:t>кукушка       </a:t>
            </a:r>
            <a:r>
              <a:rPr lang="ru-RU" sz="2000" dirty="0">
                <a:latin typeface="+mj-lt"/>
              </a:rPr>
              <a:t>б) </a:t>
            </a:r>
            <a:r>
              <a:rPr lang="ru-RU" sz="2000" dirty="0" smtClean="0">
                <a:latin typeface="+mj-lt"/>
              </a:rPr>
              <a:t>дятел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5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63904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+mj-lt"/>
              </a:rPr>
              <a:t>1</a:t>
            </a:r>
            <a:r>
              <a:rPr lang="ru-RU" sz="2000" dirty="0">
                <a:latin typeface="+mj-lt"/>
              </a:rPr>
              <a:t>. Кто выкармливает детёнышей молоком?</a:t>
            </a:r>
          </a:p>
          <a:p>
            <a:r>
              <a:rPr lang="ru-RU" sz="2000" dirty="0">
                <a:latin typeface="+mj-lt"/>
              </a:rPr>
              <a:t> а) птицы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 и </a:t>
            </a:r>
            <a:r>
              <a:rPr lang="ru-RU" sz="2000" dirty="0">
                <a:latin typeface="+mj-lt"/>
              </a:rPr>
              <a:t>) звери  б) рыбы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57366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2. Какое слово пропущено:</a:t>
            </a:r>
          </a:p>
          <a:p>
            <a:r>
              <a:rPr lang="ru-RU" sz="2000" dirty="0">
                <a:latin typeface="+mj-lt"/>
              </a:rPr>
              <a:t> икринка - ____________ - рыба</a:t>
            </a:r>
          </a:p>
          <a:p>
            <a:r>
              <a:rPr lang="ru-RU" sz="2000" dirty="0">
                <a:latin typeface="+mj-lt"/>
              </a:rPr>
              <a:t> а) личинка  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 т</a:t>
            </a:r>
            <a:r>
              <a:rPr lang="ru-RU" sz="2000" dirty="0">
                <a:latin typeface="+mj-lt"/>
              </a:rPr>
              <a:t>) малёк        б) головастик</a:t>
            </a:r>
          </a:p>
          <a:p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18588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+mj-lt"/>
              </a:rPr>
              <a:t>3. Какое животное относится к рыбам?</a:t>
            </a:r>
          </a:p>
          <a:p>
            <a:r>
              <a:rPr lang="ru-RU" sz="2000" dirty="0">
                <a:latin typeface="+mj-lt"/>
              </a:rPr>
              <a:t> а) дельфин      б) бегемот         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 о</a:t>
            </a:r>
            <a:r>
              <a:rPr lang="ru-RU" sz="2000" dirty="0">
                <a:latin typeface="+mj-lt"/>
              </a:rPr>
              <a:t>) карп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93096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4. </a:t>
            </a:r>
            <a:r>
              <a:rPr lang="ru-RU" sz="2000" dirty="0" smtClean="0">
                <a:latin typeface="+mj-lt"/>
              </a:rPr>
              <a:t>Какая птица не вьёт гнезда и не высиживает птенцов?</a:t>
            </a:r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 а) </a:t>
            </a:r>
            <a:r>
              <a:rPr lang="ru-RU" sz="2000" dirty="0" smtClean="0">
                <a:latin typeface="+mj-lt"/>
              </a:rPr>
              <a:t>синица    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г</a:t>
            </a:r>
            <a:r>
              <a:rPr lang="ru-RU" sz="2000" dirty="0">
                <a:latin typeface="+mj-lt"/>
              </a:rPr>
              <a:t>) </a:t>
            </a:r>
            <a:r>
              <a:rPr lang="ru-RU" sz="2000" dirty="0" smtClean="0">
                <a:latin typeface="+mj-lt"/>
              </a:rPr>
              <a:t>кукушка       </a:t>
            </a:r>
            <a:r>
              <a:rPr lang="ru-RU" sz="2000" dirty="0">
                <a:latin typeface="+mj-lt"/>
              </a:rPr>
              <a:t>б) </a:t>
            </a:r>
            <a:r>
              <a:rPr lang="ru-RU" sz="2000" dirty="0" smtClean="0">
                <a:latin typeface="+mj-lt"/>
              </a:rPr>
              <a:t>дятел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1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3645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797" y="58772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Д/з с. 100 – 105, в раб. тетради № 1-3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573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145809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11525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32175"/>
            <a:ext cx="185896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464" y="5632450"/>
            <a:ext cx="21272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193827"/>
            <a:ext cx="21463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924" y="5314950"/>
            <a:ext cx="26574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073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392" y="2618656"/>
            <a:ext cx="15065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8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19429" y="5517232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сом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987" y="3582414"/>
            <a:ext cx="4044014" cy="172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236280" y="2614601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сазан</a:t>
            </a:r>
            <a:endParaRPr lang="ru-RU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86" y="640995"/>
            <a:ext cx="3827990" cy="19736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4335"/>
            <a:ext cx="29321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74089"/>
            <a:ext cx="28590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07699"/>
            <a:ext cx="277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435" y="2668020"/>
            <a:ext cx="25733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5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425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289" y="2885714"/>
            <a:ext cx="1749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2289"/>
            <a:ext cx="2719387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49291"/>
            <a:ext cx="2768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891" y="3645024"/>
            <a:ext cx="29257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889" y="5701641"/>
            <a:ext cx="19018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3" t="6862" r="7887" b="7206"/>
          <a:stretch/>
        </p:blipFill>
        <p:spPr bwMode="auto">
          <a:xfrm>
            <a:off x="690750" y="260648"/>
            <a:ext cx="3281086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708920"/>
            <a:ext cx="264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ЧЕРЕПАХА</a:t>
            </a:r>
            <a:endParaRPr lang="ru-RU" sz="2800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6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5600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532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692" y="3573016"/>
            <a:ext cx="3400772" cy="25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97680"/>
            <a:ext cx="3352699" cy="251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0746" y="6487234"/>
            <a:ext cx="179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стоп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5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01136" cy="38884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Размножение и развитие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79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718"/>
            <a:ext cx="5780856" cy="972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Размножение и развитие насекомых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78" y="1872509"/>
            <a:ext cx="1365967" cy="107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570" y="1873791"/>
            <a:ext cx="1872208" cy="11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490" y="1873791"/>
            <a:ext cx="1590736" cy="145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73791"/>
            <a:ext cx="1800200" cy="135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4893" y="1177588"/>
            <a:ext cx="3403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Развитие бабочки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897" y="3325739"/>
            <a:ext cx="100937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яйцо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5073" y="3209039"/>
            <a:ext cx="173887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Личинка</a:t>
            </a:r>
          </a:p>
          <a:p>
            <a:r>
              <a:rPr lang="ru-RU" sz="2400" b="1" dirty="0" smtClean="0"/>
              <a:t>(гусеница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48740" y="3393705"/>
            <a:ext cx="136075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куколка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09921" y="3413284"/>
            <a:ext cx="142090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бабочка</a:t>
            </a:r>
            <a:endParaRPr lang="ru-RU" sz="2400" b="1" dirty="0"/>
          </a:p>
        </p:txBody>
      </p:sp>
      <p:cxnSp>
        <p:nvCxnSpPr>
          <p:cNvPr id="14" name="Прямая со стрелкой 13"/>
          <p:cNvCxnSpPr>
            <a:stCxn id="6" idx="3"/>
          </p:cNvCxnSpPr>
          <p:nvPr/>
        </p:nvCxnSpPr>
        <p:spPr>
          <a:xfrm flipV="1">
            <a:off x="1502274" y="3556571"/>
            <a:ext cx="96988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</p:cNvCxnSpPr>
          <p:nvPr/>
        </p:nvCxnSpPr>
        <p:spPr>
          <a:xfrm flipV="1">
            <a:off x="4193947" y="3624537"/>
            <a:ext cx="85479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3"/>
            <a:endCxn id="11" idx="1"/>
          </p:cNvCxnSpPr>
          <p:nvPr/>
        </p:nvCxnSpPr>
        <p:spPr>
          <a:xfrm>
            <a:off x="6409497" y="3624538"/>
            <a:ext cx="800424" cy="19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053" y="4221088"/>
            <a:ext cx="371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Развитие кузнечика</a:t>
            </a:r>
            <a:endParaRPr lang="ru-RU" sz="28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24" y="4973936"/>
            <a:ext cx="7191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274" y="4906886"/>
            <a:ext cx="115252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20886"/>
            <a:ext cx="1438275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289" y="4744308"/>
            <a:ext cx="17859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9735" y="4482698"/>
            <a:ext cx="20907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2185" y="6011996"/>
            <a:ext cx="93006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яйцо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82758" y="6029592"/>
            <a:ext cx="144783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личинка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66454" y="6011996"/>
            <a:ext cx="33544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Взрослое насекомое</a:t>
            </a:r>
            <a:endParaRPr lang="ru-RU" sz="2400" b="1" dirty="0"/>
          </a:p>
        </p:txBody>
      </p:sp>
      <p:cxnSp>
        <p:nvCxnSpPr>
          <p:cNvPr id="33" name="Прямая со стрелкой 32"/>
          <p:cNvCxnSpPr>
            <a:stCxn id="29" idx="3"/>
            <a:endCxn id="30" idx="1"/>
          </p:cNvCxnSpPr>
          <p:nvPr/>
        </p:nvCxnSpPr>
        <p:spPr>
          <a:xfrm>
            <a:off x="1302248" y="6242829"/>
            <a:ext cx="1280510" cy="175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0" idx="3"/>
            <a:endCxn id="31" idx="1"/>
          </p:cNvCxnSpPr>
          <p:nvPr/>
        </p:nvCxnSpPr>
        <p:spPr>
          <a:xfrm flipV="1">
            <a:off x="4030590" y="6242829"/>
            <a:ext cx="1435864" cy="175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01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9" grpId="0" animBg="1"/>
      <p:bldP spid="11" grpId="0" animBg="1"/>
      <p:bldP spid="26" grpId="0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64024"/>
            <a:ext cx="87154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— </a:t>
            </a:r>
            <a:r>
              <a:rPr lang="ru-RU" sz="2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Куколка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— это будто сейф, который защищает тело насекомого.</a:t>
            </a:r>
          </a:p>
          <a:p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— </a:t>
            </a:r>
            <a:r>
              <a:rPr lang="ru-RU" sz="2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Малыши, 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которые вылупляются из яиц насекомого, называются личинками, хотя  часто называют их просто гусеницей.</a:t>
            </a:r>
          </a:p>
          <a:p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— </a:t>
            </a:r>
            <a:r>
              <a:rPr lang="ru-RU" sz="2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Гусеница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растет настолько быстро, что ее кожа трескается, а под ней уже есть новенькая кожа, рассчитанная на рост.</a:t>
            </a:r>
          </a:p>
          <a:p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— За всю свою жизнь </a:t>
            </a:r>
            <a:r>
              <a:rPr lang="ru-RU" sz="2600" b="1" i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самка бабочки </a:t>
            </a:r>
            <a:r>
              <a:rPr lang="ru-RU" sz="2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откладывает 50 000 яиц. </a:t>
            </a:r>
            <a:r>
              <a:rPr lang="ru-RU" sz="2400" b="1" dirty="0" smtClean="0">
                <a:latin typeface="Comic Sans MS" pitchFamily="66" charset="0"/>
              </a:rPr>
              <a:t>Отложив </a:t>
            </a:r>
            <a:r>
              <a:rPr lang="ru-RU" sz="2400" b="1" dirty="0">
                <a:latin typeface="Comic Sans MS" pitchFamily="66" charset="0"/>
              </a:rPr>
              <a:t>яйцо на лист кормового растения, самка больше не тревожится за дальнейшую судьбу своего потомства. </a:t>
            </a:r>
            <a:endParaRPr lang="ru-RU" sz="24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0"/>
            <a:ext cx="5786478" cy="785794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Интересные факты:</a:t>
            </a:r>
          </a:p>
        </p:txBody>
      </p:sp>
      <p:pic>
        <p:nvPicPr>
          <p:cNvPr id="4" name="Picture 12" descr="butterfly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400456"/>
            <a:ext cx="692174" cy="699096"/>
          </a:xfrm>
          <a:prstGeom prst="rect">
            <a:avLst/>
          </a:prstGeom>
          <a:noFill/>
        </p:spPr>
      </p:pic>
      <p:pic>
        <p:nvPicPr>
          <p:cNvPr id="5" name="Picture 13" descr="butterfly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1433">
            <a:off x="8115209" y="151259"/>
            <a:ext cx="677830" cy="607950"/>
          </a:xfrm>
          <a:prstGeom prst="rect">
            <a:avLst/>
          </a:prstGeom>
          <a:noFill/>
        </p:spPr>
      </p:pic>
      <p:pic>
        <p:nvPicPr>
          <p:cNvPr id="6" name="Picture 11" descr="c3c62efbd992ad280b2f29e267db546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6014139"/>
            <a:ext cx="1071570" cy="843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03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3705"/>
            <a:ext cx="8147248" cy="90001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Размножение и развитие рыб, земноводных и пресмыкающихся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905" y="1624898"/>
            <a:ext cx="1019469" cy="71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36799"/>
            <a:ext cx="1656183" cy="80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75333"/>
            <a:ext cx="18589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1905" y="2550095"/>
            <a:ext cx="88678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икра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79981" y="2573307"/>
            <a:ext cx="11007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малёк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2573306"/>
            <a:ext cx="99738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рыба</a:t>
            </a:r>
            <a:endParaRPr lang="ru-RU" sz="2400" b="1" dirty="0"/>
          </a:p>
        </p:txBody>
      </p:sp>
      <p:cxnSp>
        <p:nvCxnSpPr>
          <p:cNvPr id="8" name="Прямая со стрелкой 7"/>
          <p:cNvCxnSpPr>
            <a:stCxn id="3" idx="3"/>
          </p:cNvCxnSpPr>
          <p:nvPr/>
        </p:nvCxnSpPr>
        <p:spPr>
          <a:xfrm flipV="1">
            <a:off x="1708686" y="2780927"/>
            <a:ext cx="1371295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  <a:endCxn id="6" idx="1"/>
          </p:cNvCxnSpPr>
          <p:nvPr/>
        </p:nvCxnSpPr>
        <p:spPr>
          <a:xfrm flipV="1">
            <a:off x="4180732" y="2804139"/>
            <a:ext cx="168741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1013579"/>
            <a:ext cx="342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Размножение рыб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0415" y="3021056"/>
            <a:ext cx="4394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Развитие земноводных</a:t>
            </a:r>
            <a:endParaRPr lang="ru-RU" sz="28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91" y="3631532"/>
            <a:ext cx="1079495" cy="71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4" r="42898" b="16082"/>
          <a:stretch/>
        </p:blipFill>
        <p:spPr bwMode="auto">
          <a:xfrm rot="5400000">
            <a:off x="3253934" y="3470819"/>
            <a:ext cx="752843" cy="103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00385"/>
            <a:ext cx="1646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88639" y="4392610"/>
            <a:ext cx="886781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/>
              <a:t>икра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7516" y="4410366"/>
            <a:ext cx="188968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головастик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25572" y="4484943"/>
            <a:ext cx="14414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лягушка</a:t>
            </a:r>
            <a:endParaRPr lang="ru-RU" sz="2400" b="1" dirty="0"/>
          </a:p>
        </p:txBody>
      </p:sp>
      <p:cxnSp>
        <p:nvCxnSpPr>
          <p:cNvPr id="17" name="Прямая со стрелкой 16"/>
          <p:cNvCxnSpPr>
            <a:stCxn id="13" idx="3"/>
            <a:endCxn id="14" idx="1"/>
          </p:cNvCxnSpPr>
          <p:nvPr/>
        </p:nvCxnSpPr>
        <p:spPr>
          <a:xfrm>
            <a:off x="1675420" y="4623443"/>
            <a:ext cx="1192096" cy="177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3"/>
          </p:cNvCxnSpPr>
          <p:nvPr/>
        </p:nvCxnSpPr>
        <p:spPr>
          <a:xfrm>
            <a:off x="4757200" y="4641199"/>
            <a:ext cx="11109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6912" y="4943845"/>
            <a:ext cx="5157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Развитие пресмыкающихся</a:t>
            </a:r>
            <a:endParaRPr lang="ru-RU" sz="28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175" y="5112741"/>
            <a:ext cx="698239" cy="131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101" y="5419478"/>
            <a:ext cx="1184087" cy="75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78045" y="6231496"/>
            <a:ext cx="93006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яйцо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79981" y="6263995"/>
            <a:ext cx="157523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детёныш</a:t>
            </a:r>
            <a:endParaRPr lang="ru-RU" sz="2400" b="1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8" t="10663" r="17260" b="1060"/>
          <a:stretch/>
        </p:blipFill>
        <p:spPr bwMode="auto">
          <a:xfrm>
            <a:off x="5868144" y="5136024"/>
            <a:ext cx="2174820" cy="126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878154" y="6280585"/>
            <a:ext cx="159370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черепаха</a:t>
            </a:r>
            <a:endParaRPr lang="ru-RU" sz="2400" b="1" dirty="0"/>
          </a:p>
        </p:txBody>
      </p:sp>
      <p:cxnSp>
        <p:nvCxnSpPr>
          <p:cNvPr id="25" name="Прямая со стрелкой 24"/>
          <p:cNvCxnSpPr>
            <a:stCxn id="21" idx="3"/>
            <a:endCxn id="22" idx="1"/>
          </p:cNvCxnSpPr>
          <p:nvPr/>
        </p:nvCxnSpPr>
        <p:spPr>
          <a:xfrm>
            <a:off x="1808108" y="6462329"/>
            <a:ext cx="1271873" cy="324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2" idx="3"/>
            <a:endCxn id="23" idx="1"/>
          </p:cNvCxnSpPr>
          <p:nvPr/>
        </p:nvCxnSpPr>
        <p:spPr>
          <a:xfrm>
            <a:off x="4655220" y="6494828"/>
            <a:ext cx="1222934" cy="165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96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12" grpId="0"/>
      <p:bldP spid="13" grpId="0" animBg="1"/>
      <p:bldP spid="14" grpId="0" animBg="1"/>
      <p:bldP spid="15" grpId="0" animBg="1"/>
      <p:bldP spid="20" grpId="0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447</TotalTime>
  <Words>567</Words>
  <Application>Microsoft Office PowerPoint</Application>
  <PresentationFormat>Экран (4:3)</PresentationFormat>
  <Paragraphs>147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Кто лишний и почему?</vt:lpstr>
      <vt:lpstr>Слайд 2</vt:lpstr>
      <vt:lpstr>Слайд 3</vt:lpstr>
      <vt:lpstr>Слайд 4</vt:lpstr>
      <vt:lpstr>Слайд 5</vt:lpstr>
      <vt:lpstr>Размножение и развитие   животных</vt:lpstr>
      <vt:lpstr>Размножение и развитие насекомых</vt:lpstr>
      <vt:lpstr>Слайд 8</vt:lpstr>
      <vt:lpstr>Размножение и развитие рыб, земноводных и пресмыкающихся</vt:lpstr>
      <vt:lpstr>Интересные факты</vt:lpstr>
      <vt:lpstr>Размножение и развитие птиц и зверей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лишний и почему?</dc:title>
  <dc:creator>Пользователь</dc:creator>
  <cp:lastModifiedBy>Виктор</cp:lastModifiedBy>
  <cp:revision>35</cp:revision>
  <dcterms:created xsi:type="dcterms:W3CDTF">2014-11-24T14:17:11Z</dcterms:created>
  <dcterms:modified xsi:type="dcterms:W3CDTF">2018-03-29T16:54:47Z</dcterms:modified>
</cp:coreProperties>
</file>