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08" r:id="rId3"/>
    <p:sldId id="282" r:id="rId4"/>
    <p:sldId id="309" r:id="rId5"/>
    <p:sldId id="310" r:id="rId6"/>
    <p:sldId id="311" r:id="rId7"/>
    <p:sldId id="318" r:id="rId8"/>
    <p:sldId id="302" r:id="rId9"/>
    <p:sldId id="319" r:id="rId10"/>
    <p:sldId id="312" r:id="rId11"/>
    <p:sldId id="313" r:id="rId12"/>
    <p:sldId id="314" r:id="rId13"/>
    <p:sldId id="315" r:id="rId14"/>
    <p:sldId id="317" r:id="rId15"/>
    <p:sldId id="25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EE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29" autoAdjust="0"/>
  </p:normalViewPr>
  <p:slideViewPr>
    <p:cSldViewPr snapToGrid="0" showGuides="1">
      <p:cViewPr varScale="1">
        <p:scale>
          <a:sx n="112" d="100"/>
          <a:sy n="112" d="100"/>
        </p:scale>
        <p:origin x="350" y="72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При размещении сведений о себе и фотографий в сети «Интернет</a:t>
            </a:r>
            <a:r>
              <a:rPr lang="ru-RU" dirty="0" smtClean="0"/>
              <a:t>»: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0595775307651741"/>
          <c:y val="1.204899824457818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397440944881889"/>
          <c:w val="0.48634162925678309"/>
          <c:h val="0.57495743110236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размещении сведений о себе и фотографий в сети «Интернет»:</c:v>
                </c:pt>
              </c:strCache>
            </c:strRef>
          </c:tx>
          <c:explosion val="20"/>
          <c:dPt>
            <c:idx val="0"/>
            <c:bubble3D val="0"/>
            <c:explosion val="0"/>
            <c:spPr>
              <a:effectLst>
                <a:outerShdw blurRad="50800" dist="50800" dir="5400000" sx="117000" sy="117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bubble3D val="0"/>
            <c:explosion val="27"/>
            <c:spPr>
              <a:scene3d>
                <a:camera prst="orthographicFront"/>
                <a:lightRig rig="threePt" dir="t"/>
              </a:scene3d>
              <a:sp3d>
                <a:bevelT w="25400"/>
                <a:bevelB w="0" h="0"/>
              </a:sp3d>
            </c:spPr>
          </c:dPt>
          <c:dPt>
            <c:idx val="2"/>
            <c:bubble3D val="0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понимаю, что сведения и фотографии могут быть использованы другими людьми в собственных целях и отношусь к этому спокойно (безразлично)</c:v>
                </c:pt>
                <c:pt idx="1">
                  <c:v>понимаю, что сведения и фотографии могут быть использованы другими людьми в собственных целях и меня это беспокоит</c:v>
                </c:pt>
                <c:pt idx="2">
                  <c:v>не задумывался о том, что  сведения и фотографии могут быть использованы другими людьми в собственных целях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34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4332349983363856"/>
          <c:y val="0.17470153857559301"/>
          <c:w val="0.53736125429533166"/>
          <c:h val="0.794474878228091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72489195154388E-2"/>
          <c:y val="0.20214944936224161"/>
          <c:w val="0.39673270943866579"/>
          <c:h val="0.58697300084692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моих личных (персональных) данных - это…</c:v>
                </c:pt>
              </c:strCache>
            </c:strRef>
          </c:tx>
          <c:explosion val="36"/>
          <c:dPt>
            <c:idx val="0"/>
            <c:bubble3D val="0"/>
            <c:explosion val="8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63%</a:t>
                    </a:r>
                    <a:endParaRPr lang="en-US" b="1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22%</a:t>
                    </a:r>
                    <a:endParaRPr lang="en-US" b="1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12%</a:t>
                    </a:r>
                    <a:endParaRPr lang="en-US" b="1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3%</a:t>
                    </a:r>
                    <a:endParaRPr lang="en-US" b="1" dirty="0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Моя обязанность</c:v>
                </c:pt>
                <c:pt idx="1">
                  <c:v>В равной степени моя обязанность и обязанность государства</c:v>
                </c:pt>
                <c:pt idx="2">
                  <c:v>Обязанность других лиц</c:v>
                </c:pt>
                <c:pt idx="3">
                  <c:v>Обязанность государства и уполномоченных органов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539375353181326"/>
          <c:y val="0.19097908440164751"/>
          <c:w val="0.43102750186694638"/>
          <c:h val="0.8090209155983525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A316-DDF2-4716-8B37-9853DB8D8298}" type="datetimeFigureOut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84674-ED39-4E6E-97EE-FEBEC94745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6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16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CE0-4DD8-4E1C-9943-C4C2A0FCC20E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28A-73D3-4419-B483-E84ACFC665EF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8BED-9FC1-4509-8011-6BDAC3886EBD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88B3-E1CD-4D8C-BB4B-0DB19BE2DD8A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3DB0-DBAB-466C-A605-68AFAA430004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AF-C25D-460A-90FF-1CBACAAD60FB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BA93-A26F-4545-A999-7A19CC7946BC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E38D-D7D8-4995-B197-7FA659CB6111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121-53B2-4443-9B4A-1447F307F325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1ED3-7854-4694-A3CA-B1A84232B2F4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16-B047-4CE6-AE63-65B34DF12F11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CC7B-B147-4AF9-ABCC-76403673E392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eais.rkn.gov.ru/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27107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721" y="2206487"/>
            <a:ext cx="741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ramond" pitchFamily="18" charset="0"/>
              </a:rPr>
              <a:t>Безопасный интернет – это возможно! </a:t>
            </a:r>
            <a:endParaRPr lang="ru-RU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5211531"/>
            <a:ext cx="2133600" cy="273844"/>
          </a:xfrm>
        </p:spPr>
        <p:txBody>
          <a:bodyPr/>
          <a:lstStyle/>
          <a:p>
            <a:fld id="{64C9F197-E0BE-45FC-A5D2-43639B395875}" type="slidenum">
              <a:rPr lang="ru-RU" smtClean="0"/>
              <a:t>10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41480"/>
            <a:ext cx="7668530" cy="621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176972"/>
            <a:ext cx="2973056" cy="11764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4757577"/>
            <a:ext cx="2447292" cy="325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881524"/>
            <a:ext cx="2762592" cy="995030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5" y="871541"/>
            <a:ext cx="2502043" cy="1005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7" y="772123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6" y="782106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886424"/>
            <a:ext cx="2977220" cy="1123178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876442"/>
            <a:ext cx="2890312" cy="1065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5" y="804750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6" y="782106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009602"/>
            <a:ext cx="5417876" cy="37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  <a:effectLst/>
              </a:rPr>
              <a:t>Кому и зачем нужна твоя персональная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информация</a:t>
            </a:r>
            <a:r>
              <a:rPr lang="ru-RU" dirty="0" smtClean="0">
                <a:effectLst/>
              </a:rPr>
              <a:t>?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754436"/>
            <a:ext cx="1117236" cy="130995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3573632"/>
            <a:ext cx="1559482" cy="1346671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802143"/>
              <a:ext cx="1431388" cy="1513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3368567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2" y="2477898"/>
            <a:ext cx="5160701" cy="1049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4" y="2574235"/>
            <a:ext cx="4900197" cy="779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4" y="2129134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6" y="2145394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3573633"/>
            <a:ext cx="1559482" cy="1392455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3543005"/>
            <a:ext cx="1559482" cy="1392455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3697454"/>
            <a:ext cx="1559482" cy="1129151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3558163"/>
            <a:ext cx="1559482" cy="1199414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3412191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3399194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3368568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3522342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6" y="2050405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455" y="1225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54" y="1550504"/>
            <a:ext cx="250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99992" y="2524539"/>
            <a:ext cx="36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0121" y="10353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652" y="1493859"/>
            <a:ext cx="8209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lvl="0"/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8174" y="327991"/>
          <a:ext cx="8547652" cy="453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9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455" y="1225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25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665" y="2034206"/>
            <a:ext cx="760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1661" y="429724"/>
            <a:ext cx="706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Защита моих персональных (личных) данных – это…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671957"/>
              </p:ext>
            </p:extLst>
          </p:nvPr>
        </p:nvGraphicFramePr>
        <p:xfrm>
          <a:off x="566530" y="238539"/>
          <a:ext cx="8189844" cy="436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rustwave_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6" b="11406"/>
          <a:stretch/>
        </p:blipFill>
        <p:spPr>
          <a:xfrm>
            <a:off x="430213" y="1568167"/>
            <a:ext cx="8229600" cy="3303455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63116"/>
            <a:ext cx="360000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1" y="219526"/>
            <a:ext cx="1871999" cy="1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214" y="575587"/>
            <a:ext cx="8256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/>
                </a:solidFill>
              </a:rPr>
              <a:t>10 </a:t>
            </a:r>
            <a:r>
              <a:rPr lang="ru-RU" sz="3200" b="1" dirty="0">
                <a:solidFill>
                  <a:srgbClr val="1F497D"/>
                </a:solidFill>
              </a:rPr>
              <a:t>самых популярных паролей среди пользователей интернета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214" y="2571750"/>
            <a:ext cx="1333475" cy="324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АБВГ123</a:t>
            </a:r>
            <a:r>
              <a:rPr lang="en-US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0214" y="2255655"/>
            <a:ext cx="1333475" cy="316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123456789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214" y="1977920"/>
            <a:ext cx="1333475" cy="271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QWERTY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214" y="1707655"/>
            <a:ext cx="1333475" cy="270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PASSWORD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214" y="2895786"/>
            <a:ext cx="1333475" cy="294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r>
              <a:rPr lang="ru-RU" b="1" dirty="0" smtClean="0">
                <a:solidFill>
                  <a:srgbClr val="000000"/>
                </a:solidFill>
              </a:rPr>
              <a:t>АША1999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214" y="3190561"/>
            <a:ext cx="1346952" cy="3532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ЖИЕСТЬ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0214" y="3543858"/>
            <a:ext cx="1346952" cy="32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ОТКРОЙСЯ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0214" y="3867894"/>
            <a:ext cx="1333475" cy="324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ILOVEYOU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4202" y="4191930"/>
            <a:ext cx="1333475" cy="270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ХОККЕЙ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4202" y="4461960"/>
            <a:ext cx="1352964" cy="324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ЕВГЕНИЙ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7292" cy="273844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41480"/>
            <a:ext cx="7164796" cy="405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752848"/>
            <a:ext cx="2124236" cy="251201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546497"/>
            <a:ext cx="3133616" cy="1998249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96" y="453584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546497"/>
            <a:ext cx="2658448" cy="181551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833880"/>
              <a:ext cx="1150438" cy="1481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устройство,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891" y="447080"/>
            <a:ext cx="267602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2544747"/>
            <a:ext cx="5900077" cy="364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Соблюдай простые правила использования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мобильных </a:t>
            </a:r>
            <a:r>
              <a:rPr lang="ru-RU" dirty="0">
                <a:solidFill>
                  <a:srgbClr val="FF0000"/>
                </a:solidFill>
              </a:rPr>
              <a:t>устройств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433632" y="2909289"/>
            <a:ext cx="2698209" cy="1963852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3057805"/>
            <a:ext cx="2575152" cy="181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353691" y="2789386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3264866"/>
            <a:ext cx="2698209" cy="160827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3264866"/>
            <a:ext cx="2575152" cy="1608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4" y="3543859"/>
            <a:ext cx="2590197" cy="1161128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3543859"/>
            <a:ext cx="2472066" cy="116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3369420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3072983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4" y="622756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5871" y="3879747"/>
            <a:ext cx="251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csetu-pic668-668x444-6551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" b="-554"/>
          <a:stretch/>
        </p:blipFill>
        <p:spPr>
          <a:xfrm>
            <a:off x="251933" y="681540"/>
            <a:ext cx="8570395" cy="4050450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63116"/>
            <a:ext cx="360000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1" y="219526"/>
            <a:ext cx="1871999" cy="1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774" y="576471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atin typeface="Garamond" pitchFamily="18" charset="0"/>
              </a:rPr>
              <a:t>Виртуальные риски условно подразделяются</a:t>
            </a:r>
            <a:r>
              <a:rPr lang="ru-RU" b="1" dirty="0" smtClean="0">
                <a:latin typeface="Garamond" pitchFamily="18" charset="0"/>
              </a:rPr>
              <a:t>:</a:t>
            </a:r>
          </a:p>
          <a:p>
            <a:pPr algn="ctr"/>
            <a:endParaRPr lang="ru-RU" dirty="0" smtClean="0">
              <a:latin typeface="Garamond" pitchFamily="18" charset="0"/>
            </a:endParaRPr>
          </a:p>
          <a:p>
            <a:pPr lvl="0"/>
            <a:r>
              <a:rPr lang="ru-RU" dirty="0" smtClean="0">
                <a:latin typeface="Garamond" pitchFamily="18" charset="0"/>
                <a:sym typeface="Symbol"/>
              </a:rPr>
              <a:t> </a:t>
            </a:r>
            <a:r>
              <a:rPr lang="ru-RU" dirty="0" smtClean="0">
                <a:latin typeface="Garamond" pitchFamily="18" charset="0"/>
              </a:rPr>
              <a:t>нарушение безопасности: вирусы, трояны, нежелательная почта (спам), </a:t>
            </a:r>
          </a:p>
          <a:p>
            <a:r>
              <a:rPr lang="ru-RU" dirty="0" smtClean="0">
                <a:latin typeface="Garamond" pitchFamily="18" charset="0"/>
              </a:rPr>
              <a:t>он-лайн мошенничества;</a:t>
            </a:r>
          </a:p>
          <a:p>
            <a:endParaRPr lang="ru-RU" dirty="0" smtClean="0">
              <a:latin typeface="Garamond" pitchFamily="18" charset="0"/>
            </a:endParaRPr>
          </a:p>
          <a:p>
            <a:pPr lvl="0"/>
            <a:r>
              <a:rPr lang="ru-RU" dirty="0" smtClean="0">
                <a:latin typeface="Garamond" pitchFamily="18" charset="0"/>
                <a:sym typeface="Symbol"/>
              </a:rPr>
              <a:t> </a:t>
            </a:r>
            <a:r>
              <a:rPr lang="ru-RU" dirty="0" smtClean="0">
                <a:latin typeface="Garamond" pitchFamily="18" charset="0"/>
              </a:rPr>
              <a:t>риски, связанные с содержанием информации (контентные риски): </a:t>
            </a:r>
          </a:p>
          <a:p>
            <a:r>
              <a:rPr lang="ru-RU" dirty="0" smtClean="0">
                <a:latin typeface="Garamond" pitchFamily="18" charset="0"/>
              </a:rPr>
              <a:t>нецензурные тексты, запрещенная информация, пропаганда экстремизма, нарушение авторских прав, пропаганда наркотиков и др.;</a:t>
            </a:r>
          </a:p>
          <a:p>
            <a:endParaRPr lang="ru-RU" dirty="0" smtClean="0">
              <a:latin typeface="Garamond" pitchFamily="18" charset="0"/>
            </a:endParaRPr>
          </a:p>
          <a:p>
            <a:pPr lvl="0"/>
            <a:r>
              <a:rPr lang="ru-RU" dirty="0" smtClean="0">
                <a:latin typeface="Garamond" pitchFamily="18" charset="0"/>
                <a:sym typeface="Symbol"/>
              </a:rPr>
              <a:t> </a:t>
            </a:r>
            <a:r>
              <a:rPr lang="ru-RU" dirty="0" smtClean="0">
                <a:latin typeface="Garamond" pitchFamily="18" charset="0"/>
              </a:rPr>
              <a:t>коммуникационные риски:  незаконный контакт, киберпреследование </a:t>
            </a:r>
          </a:p>
          <a:p>
            <a:r>
              <a:rPr lang="ru-RU" dirty="0" smtClean="0">
                <a:latin typeface="Garamond" pitchFamily="18" charset="0"/>
              </a:rPr>
              <a:t>(угрозы, домогательства с использованием информационных технологий, получение информации о пользователе, груминг, кибербулинг и др.)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8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54537"/>
            <a:ext cx="3759979" cy="810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14478"/>
            <a:ext cx="7668529" cy="4320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4686253"/>
            <a:ext cx="1008112" cy="457247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590968"/>
            <a:ext cx="4064714" cy="2320034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1" y="1635301"/>
            <a:ext cx="4032741" cy="1161129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5" y="3124793"/>
            <a:ext cx="3218795" cy="1634582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654537"/>
            <a:ext cx="3204356" cy="810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3" y="427853"/>
            <a:ext cx="269875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11608"/>
            <a:ext cx="269875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3748211"/>
            <a:ext cx="1460356" cy="858980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3599491"/>
            <a:ext cx="320326" cy="3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3759901"/>
            <a:ext cx="1224136" cy="89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3258488"/>
            <a:ext cx="1872208" cy="1681260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3317886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3" y="3609604"/>
            <a:ext cx="1620181" cy="90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3644403"/>
            <a:ext cx="1598344" cy="117601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3435166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3821363"/>
            <a:ext cx="1557042" cy="869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8" y="1683580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5" y="3038854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900" y="472705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56480" y="2891119"/>
            <a:ext cx="4226015" cy="61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6" y="1665046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709216"/>
            <a:ext cx="2844316" cy="1328036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1" y="4757577"/>
            <a:ext cx="2489417" cy="325453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41480"/>
            <a:ext cx="7776865" cy="405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3860927"/>
            <a:ext cx="1253992" cy="10049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8" y="2293135"/>
            <a:ext cx="2463139" cy="106403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9" y="3515783"/>
            <a:ext cx="1044117" cy="10078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623853"/>
            <a:ext cx="1675876" cy="1394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700" y="3265461"/>
            <a:ext cx="2916325" cy="253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546497"/>
            <a:ext cx="2868072" cy="1490755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667893"/>
            <a:ext cx="2783988" cy="127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709216"/>
            <a:ext cx="2844316" cy="1328036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872458"/>
            <a:ext cx="2448272" cy="97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7" y="525087"/>
            <a:ext cx="361311" cy="3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3" y="568475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9" y="578459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2052211"/>
            <a:ext cx="5308291" cy="12132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4" y="2255340"/>
            <a:ext cx="4900197" cy="776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8" y="2037252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6" y="2037251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3357166"/>
            <a:ext cx="1726254" cy="1508708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3031435"/>
            <a:ext cx="2039860" cy="2112065"/>
            <a:chOff x="413290" y="4435460"/>
            <a:chExt cx="1609535" cy="2052371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435460"/>
              <a:ext cx="1448841" cy="2026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3557890"/>
            <a:ext cx="1289444" cy="1090056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4" y="3452023"/>
            <a:ext cx="1379463" cy="1366772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3249993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3419161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3251631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941337" y="3299437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800" y="482536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322549" y="3777835"/>
            <a:ext cx="625795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60" y="3526774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40" y="2277543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6" y="2277543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1" y="2330312"/>
            <a:ext cx="2979591" cy="16230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46306"/>
            <a:ext cx="7668530" cy="6210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4767263"/>
            <a:ext cx="684076" cy="2738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1" y="833484"/>
            <a:ext cx="3576075" cy="1496828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1518967"/>
            <a:ext cx="2417634" cy="174798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978574"/>
            <a:ext cx="4428492" cy="3757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Присылай ссылки на опасные сайты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Единый Реестр запрещённых сайтов:</a:t>
            </a:r>
          </a:p>
          <a:p>
            <a:pPr marL="85725"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eais.rkn.gov.ru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570861"/>
            <a:ext cx="3208952" cy="13771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7" y="2975783"/>
            <a:ext cx="1707021" cy="1760274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3" y="892633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237486" y="859891"/>
            <a:ext cx="625795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990554"/>
            <a:ext cx="1506328" cy="155617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1" y="168483"/>
            <a:ext cx="7632525" cy="567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Как ВИРТУАЛЬНАЯ сеть может влиять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1904293"/>
            <a:ext cx="1370901" cy="144172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097572"/>
            <a:ext cx="1476164" cy="155242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88113" y="848393"/>
            <a:ext cx="5148573" cy="758485"/>
            <a:chOff x="312778" y="4572555"/>
            <a:chExt cx="1646547" cy="2255003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831873"/>
              <a:ext cx="1617357" cy="1995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400" b="1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5" y="742373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748976"/>
            <a:ext cx="267602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97931" y="1623519"/>
            <a:ext cx="6084677" cy="3500341"/>
            <a:chOff x="306774" y="4620185"/>
            <a:chExt cx="1646547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06774" y="462018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5086002"/>
              <a:ext cx="1617357" cy="1076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200" b="1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40" y="1606877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1569809"/>
            <a:ext cx="267602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283017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Что ты знаешь о персональных данных?</a:t>
            </a:r>
          </a:p>
        </p:txBody>
      </p:sp>
      <p:pic>
        <p:nvPicPr>
          <p:cNvPr id="32770" name="Picture 2" descr="http://xn--80aalcbc2bocdadlpp9nfk.xn--d1acj3b/images/tests/scene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356" y="1431236"/>
            <a:ext cx="4045226" cy="324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8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691680" y="1923678"/>
            <a:ext cx="2592288" cy="70207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algn="l"/>
            <a:r>
              <a:rPr lang="ru-RU" dirty="0" smtClean="0"/>
              <a:t>Что такое биометрические персональные данные?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11254" y="2571750"/>
            <a:ext cx="2921495" cy="618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кодовые данные?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14687" y="3003798"/>
            <a:ext cx="3111293" cy="6578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специальные персональные данные?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70333" y="3568556"/>
            <a:ext cx="3250704" cy="4320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</a:t>
            </a:r>
            <a:r>
              <a:rPr lang="ru-RU" dirty="0" err="1" smtClean="0"/>
              <a:t>кибербуллинг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1352392"/>
            <a:ext cx="7746967" cy="40926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Здесь Вы сможете узнать: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35696" y="4191930"/>
            <a:ext cx="3099223" cy="86409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Также там можно пройти тест «Что ты знаешь о своих персональных данных».</a:t>
            </a:r>
            <a:endParaRPr lang="ru-RU" dirty="0"/>
          </a:p>
        </p:txBody>
      </p:sp>
      <p:pic>
        <p:nvPicPr>
          <p:cNvPr id="11" name="Рисунок 10" descr="Портал персональныеданные.де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492"/>
            <a:ext cx="8208912" cy="91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а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100"/>
            <a:ext cx="2232248" cy="414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9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611</Words>
  <Application>Microsoft Office PowerPoint</Application>
  <PresentationFormat>Экран (16:9)</PresentationFormat>
  <Paragraphs>172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Garamond</vt:lpstr>
      <vt:lpstr>Segoe Print</vt:lpstr>
      <vt:lpstr>Segoe Script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Осторожно, подделка!</vt:lpstr>
      <vt:lpstr>Презентация PowerPoint</vt:lpstr>
      <vt:lpstr>Хочешь сделать Интернет безопаснее?  Используй специальные инструменты!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Назарова Е.М</dc:creator>
  <cp:lastModifiedBy>RknSerg</cp:lastModifiedBy>
  <cp:revision>209</cp:revision>
  <cp:lastPrinted>2018-05-22T08:24:40Z</cp:lastPrinted>
  <dcterms:created xsi:type="dcterms:W3CDTF">2015-01-29T07:54:40Z</dcterms:created>
  <dcterms:modified xsi:type="dcterms:W3CDTF">2018-05-22T13:32:48Z</dcterms:modified>
</cp:coreProperties>
</file>