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20.01.19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20.01.19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20.01.19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20.01.19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20.01.19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20.01.19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20.01.19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20.01.19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20.01.19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20.01.19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20.01.19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20.01.19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5618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b="1" i="1" dirty="0" smtClean="0">
                <a:solidFill>
                  <a:srgbClr val="FF3399"/>
                </a:solidFill>
              </a:rPr>
              <a:t/>
            </a:r>
            <a:br>
              <a:rPr lang="ru-RU" sz="3200" b="1" i="1" dirty="0" smtClean="0">
                <a:solidFill>
                  <a:srgbClr val="FF3399"/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Счастливый </a:t>
            </a: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случай </a:t>
            </a:r>
            <a:b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теме «Функция» </a:t>
            </a:r>
            <a:b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класс</a:t>
            </a:r>
            <a:b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marL="0" lvl="0" indent="0" algn="r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 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Пономарёва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ЛВ </a:t>
            </a:r>
          </a:p>
          <a:p>
            <a:pPr marL="0" lvl="0" indent="0" algn="r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математики </a:t>
            </a:r>
          </a:p>
          <a:p>
            <a:pPr marL="0" lvl="0" indent="0" algn="r">
              <a:buNone/>
            </a:pP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Изобильненской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СОШДС</a:t>
            </a:r>
          </a:p>
          <a:p>
            <a:pPr marL="0" lvl="0" indent="0" algn="r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Нижнегорского района р.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Крым</a:t>
            </a:r>
          </a:p>
          <a:p>
            <a:pPr marL="0" lvl="0" indent="0" algn="r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2019г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r">
              <a:buNone/>
            </a:pP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9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7" y="764705"/>
            <a:ext cx="7806522" cy="551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365104"/>
            <a:ext cx="6480720" cy="100223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/>
              <a:t>Построить на доске при помощи шаблонов функции: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800" b="1" dirty="0">
                    <a:latin typeface="Times New Roman"/>
                    <a:ea typeface="Calibri"/>
                  </a:rPr>
                  <a:t>I</a:t>
                </a:r>
                <a:r>
                  <a:rPr lang="ru-RU" sz="2800" b="1" dirty="0">
                    <a:latin typeface="Times New Roman"/>
                    <a:ea typeface="Calibri"/>
                  </a:rPr>
                  <a:t>. </a:t>
                </a:r>
                <a:r>
                  <a:rPr lang="ru-RU" sz="2800" b="1" dirty="0" smtClean="0">
                    <a:latin typeface="Times New Roman"/>
                    <a:ea typeface="Calibri"/>
                  </a:rPr>
                  <a:t> </a:t>
                </a:r>
                <a:r>
                  <a:rPr lang="ru-RU" sz="2800" b="1" i="1" dirty="0">
                    <a:latin typeface="Times New Roman"/>
                    <a:ea typeface="Calibri"/>
                  </a:rPr>
                  <a:t>у=2(х-1)</a:t>
                </a:r>
                <a:r>
                  <a:rPr lang="ru-RU" sz="2800" b="1" i="1" baseline="30000" dirty="0">
                    <a:latin typeface="Times New Roman"/>
                    <a:ea typeface="Calibri"/>
                  </a:rPr>
                  <a:t>2</a:t>
                </a:r>
                <a:r>
                  <a:rPr lang="ru-RU" sz="2800" b="1" i="1" dirty="0">
                    <a:latin typeface="Times New Roman"/>
                    <a:ea typeface="Calibri"/>
                  </a:rPr>
                  <a:t>+2 </a:t>
                </a:r>
                <a:r>
                  <a:rPr lang="ru-RU" sz="2800" b="1" i="1" dirty="0" smtClean="0">
                    <a:latin typeface="Times New Roman"/>
                    <a:ea typeface="Calibri"/>
                  </a:rPr>
                  <a:t>       </a:t>
                </a:r>
                <a:r>
                  <a:rPr lang="ru-RU" sz="2800" b="1" i="1" dirty="0" smtClean="0"/>
                  <a:t>     </a:t>
                </a:r>
                <a:r>
                  <a:rPr lang="en-US" sz="2800" b="1" i="1" dirty="0"/>
                  <a:t>II</a:t>
                </a:r>
                <a:r>
                  <a:rPr lang="ru-RU" sz="2800" b="1" i="1" dirty="0"/>
                  <a:t>.  </a:t>
                </a:r>
                <a:r>
                  <a:rPr lang="ru-RU" sz="2800" b="1" i="1" dirty="0" smtClean="0"/>
                  <a:t>у</a:t>
                </a:r>
                <a:r>
                  <a:rPr lang="ru-RU" sz="2800" b="1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i="1" dirty="0"/>
                  <a:t>(х+1)</a:t>
                </a:r>
                <a:r>
                  <a:rPr lang="ru-RU" sz="2800" b="1" i="1" baseline="30000" dirty="0"/>
                  <a:t>2</a:t>
                </a:r>
                <a:r>
                  <a:rPr lang="ru-RU" sz="2800" b="1" i="1" dirty="0"/>
                  <a:t>-2</a:t>
                </a:r>
                <a:endParaRPr lang="ru-RU" sz="2800" b="1" dirty="0"/>
              </a:p>
              <a:p>
                <a:endParaRPr lang="ru-RU" sz="2800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Текс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1">
                <a:blip r:embed="rId3"/>
                <a:stretch>
                  <a:fillRect l="-1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" b="774"/>
          <a:stretch>
            <a:fillRect/>
          </a:stretch>
        </p:blipFill>
        <p:spPr bwMode="auto">
          <a:xfrm>
            <a:off x="2123728" y="861355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10258"/>
            <a:ext cx="7776865" cy="514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8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32048"/>
          </a:xfrm>
        </p:spPr>
        <p:txBody>
          <a:bodyPr numCol="2">
            <a:normAutofit fontScale="90000"/>
          </a:bodyPr>
          <a:lstStyle/>
          <a:p>
            <a:pPr algn="l"/>
            <a:endParaRPr lang="ru-RU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1484784"/>
                <a:ext cx="7128792" cy="4464496"/>
              </a:xfrm>
            </p:spPr>
            <p:txBody>
              <a:bodyPr numCol="2"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ru-RU" sz="12800" i="1" dirty="0" smtClean="0"/>
                  <a:t>1.Укажите </a:t>
                </a:r>
                <a:r>
                  <a:rPr lang="ru-RU" sz="12800" i="1" dirty="0"/>
                  <a:t>область определения </a:t>
                </a:r>
                <a:r>
                  <a:rPr lang="ru-RU" sz="12800" i="1" dirty="0" smtClean="0"/>
                  <a:t>функции:</a:t>
                </a:r>
              </a:p>
              <a:p>
                <a:pPr marL="0" indent="0">
                  <a:buNone/>
                </a:pPr>
                <a:endParaRPr lang="ru-RU" sz="12800" i="1" dirty="0" smtClean="0"/>
              </a:p>
              <a:p>
                <a:pPr marL="0" indent="0">
                  <a:buNone/>
                </a:pPr>
                <a:r>
                  <a:rPr lang="ru-RU" sz="12800" i="1" dirty="0" smtClean="0"/>
                  <a:t>а</a:t>
                </a:r>
                <a:r>
                  <a:rPr lang="ru-RU" sz="12800" i="1" dirty="0"/>
                  <a:t>) у=</a:t>
                </a:r>
                <a:r>
                  <a:rPr lang="en-US" sz="12800" i="1" dirty="0" err="1"/>
                  <a:t>kx</a:t>
                </a:r>
                <a:r>
                  <a:rPr lang="ru-RU" sz="12800" i="1" dirty="0"/>
                  <a:t>+</a:t>
                </a:r>
                <a:r>
                  <a:rPr lang="en-US" sz="12800" i="1" dirty="0"/>
                  <a:t>b</a:t>
                </a:r>
                <a:r>
                  <a:rPr lang="ru-RU" sz="12800" i="1" dirty="0"/>
                  <a:t>     </a:t>
                </a:r>
                <a:endParaRPr lang="ru-RU" sz="12800" i="1" dirty="0" smtClean="0"/>
              </a:p>
              <a:p>
                <a:pPr marL="0" indent="0">
                  <a:buNone/>
                </a:pPr>
                <a:r>
                  <a:rPr lang="ru-RU" sz="12800" i="1" dirty="0" smtClean="0"/>
                  <a:t>б</a:t>
                </a:r>
                <a:r>
                  <a:rPr lang="ru-RU" sz="12800" i="1" dirty="0"/>
                  <a:t>) </a:t>
                </a:r>
                <a:r>
                  <a:rPr lang="en-US" sz="12800" i="1" dirty="0"/>
                  <a:t>y</a:t>
                </a:r>
                <a:r>
                  <a:rPr lang="ru-RU" sz="12800" i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80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128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12800" i="1" dirty="0"/>
                  <a:t>   </a:t>
                </a:r>
                <a:endParaRPr lang="ru-RU" sz="12800" i="1" dirty="0" smtClean="0"/>
              </a:p>
              <a:p>
                <a:pPr marL="0" indent="0">
                  <a:buNone/>
                </a:pPr>
                <a:r>
                  <a:rPr lang="ru-RU" sz="12800" i="1" dirty="0" smtClean="0"/>
                  <a:t> </a:t>
                </a:r>
                <a:r>
                  <a:rPr lang="en-US" sz="12800" i="1" dirty="0"/>
                  <a:t>b</a:t>
                </a:r>
                <a:r>
                  <a:rPr lang="ru-RU" sz="12800" i="1" dirty="0"/>
                  <a:t>) </a:t>
                </a:r>
                <a:r>
                  <a:rPr lang="en-US" sz="12800" i="1" dirty="0"/>
                  <a:t>y</a:t>
                </a:r>
                <a:r>
                  <a:rPr lang="ru-RU" sz="12800" i="1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128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sz="12800" i="1" dirty="0"/>
                  <a:t>   </a:t>
                </a:r>
                <a:endParaRPr lang="ru-RU" sz="12800" i="1" dirty="0" smtClean="0"/>
              </a:p>
              <a:p>
                <a:pPr marL="0" indent="0">
                  <a:buNone/>
                </a:pPr>
                <a:r>
                  <a:rPr lang="ru-RU" sz="12800" i="1" dirty="0" smtClean="0"/>
                  <a:t>г</a:t>
                </a:r>
                <a:r>
                  <a:rPr lang="ru-RU" sz="12800" i="1" dirty="0"/>
                  <a:t>) </a:t>
                </a:r>
                <a:r>
                  <a:rPr lang="en-US" sz="12800" i="1" dirty="0"/>
                  <a:t>y</a:t>
                </a:r>
                <a:r>
                  <a:rPr lang="ru-RU" sz="12800" i="1" dirty="0"/>
                  <a:t>=</a:t>
                </a:r>
                <a:r>
                  <a:rPr lang="en-US" sz="12800" i="1" dirty="0"/>
                  <a:t>x</a:t>
                </a:r>
                <a:r>
                  <a:rPr lang="ru-RU" sz="12800" i="1" baseline="30000" dirty="0"/>
                  <a:t>2</a:t>
                </a:r>
                <a:endParaRPr lang="ru-RU" sz="12800" dirty="0"/>
              </a:p>
              <a:p>
                <a:endParaRPr lang="ru-RU" sz="12800" dirty="0" smtClean="0"/>
              </a:p>
              <a:p>
                <a:pPr marL="0" indent="0">
                  <a:buNone/>
                </a:pPr>
                <a:r>
                  <a:rPr lang="ru-RU" sz="12800" i="1" dirty="0" smtClean="0"/>
                  <a:t>  </a:t>
                </a:r>
              </a:p>
              <a:p>
                <a:endParaRPr lang="ru-RU" sz="12800" i="1" dirty="0" smtClean="0"/>
              </a:p>
              <a:p>
                <a:endParaRPr lang="ru-RU" sz="12800" i="1" dirty="0" smtClean="0"/>
              </a:p>
              <a:p>
                <a:endParaRPr lang="ru-RU" sz="12800" i="1" dirty="0"/>
              </a:p>
              <a:p>
                <a:pPr marL="0" indent="0">
                  <a:buNone/>
                </a:pPr>
                <a:r>
                  <a:rPr lang="ru-RU" sz="12800" i="1" dirty="0" smtClean="0"/>
                  <a:t>2.Что </a:t>
                </a:r>
                <a:r>
                  <a:rPr lang="ru-RU" sz="12800" i="1" dirty="0"/>
                  <a:t>является графиком функции:</a:t>
                </a:r>
              </a:p>
              <a:p>
                <a:endParaRPr lang="ru-RU" sz="12800" i="1" dirty="0" smtClean="0"/>
              </a:p>
              <a:p>
                <a:pPr marL="0" indent="0">
                  <a:buNone/>
                </a:pPr>
                <a:r>
                  <a:rPr lang="ru-RU" sz="12800" i="1" dirty="0" smtClean="0"/>
                  <a:t>а</a:t>
                </a:r>
                <a:r>
                  <a:rPr lang="ru-RU" sz="12800" i="1" dirty="0"/>
                  <a:t>) </a:t>
                </a:r>
                <a:r>
                  <a:rPr lang="en-US" sz="12800" i="1" dirty="0"/>
                  <a:t>y</a:t>
                </a:r>
                <a:r>
                  <a:rPr lang="ru-RU" sz="12800" i="1" dirty="0"/>
                  <a:t>=</a:t>
                </a:r>
                <a:r>
                  <a:rPr lang="en-US" sz="12800" i="1" dirty="0"/>
                  <a:t>ax</a:t>
                </a:r>
                <a:r>
                  <a:rPr lang="ru-RU" sz="12800" i="1" baseline="30000" dirty="0"/>
                  <a:t>2</a:t>
                </a:r>
                <a:r>
                  <a:rPr lang="ru-RU" sz="12800" i="1" dirty="0"/>
                  <a:t>+</a:t>
                </a:r>
                <a:r>
                  <a:rPr lang="en-US" sz="12800" i="1" dirty="0" err="1"/>
                  <a:t>bx</a:t>
                </a:r>
                <a:r>
                  <a:rPr lang="ru-RU" sz="12800" i="1" dirty="0"/>
                  <a:t>+</a:t>
                </a:r>
                <a:r>
                  <a:rPr lang="en-US" sz="12800" i="1" dirty="0"/>
                  <a:t>c</a:t>
                </a:r>
                <a:r>
                  <a:rPr lang="ru-RU" sz="12800" i="1" dirty="0"/>
                  <a:t>     </a:t>
                </a:r>
                <a:endParaRPr lang="ru-RU" sz="12800" i="1" dirty="0" smtClean="0"/>
              </a:p>
              <a:p>
                <a:pPr marL="0" indent="0">
                  <a:buNone/>
                </a:pPr>
                <a:r>
                  <a:rPr lang="ru-RU" sz="12800" i="1" dirty="0" smtClean="0"/>
                  <a:t>б</a:t>
                </a:r>
                <a:r>
                  <a:rPr lang="ru-RU" sz="12800" i="1" dirty="0"/>
                  <a:t>) </a:t>
                </a:r>
                <a:r>
                  <a:rPr lang="en-US" sz="12800" i="1" dirty="0"/>
                  <a:t>y</a:t>
                </a:r>
                <a:r>
                  <a:rPr lang="ru-RU" sz="12800" i="1" dirty="0"/>
                  <a:t>=</a:t>
                </a:r>
                <a:r>
                  <a:rPr lang="en-US" sz="12800" i="1" dirty="0" err="1"/>
                  <a:t>kx</a:t>
                </a:r>
                <a:r>
                  <a:rPr lang="ru-RU" sz="12800" i="1" dirty="0"/>
                  <a:t>   </a:t>
                </a:r>
                <a:endParaRPr lang="ru-RU" sz="12800" i="1" dirty="0" smtClean="0"/>
              </a:p>
              <a:p>
                <a:pPr marL="0" indent="0">
                  <a:buNone/>
                </a:pPr>
                <a:r>
                  <a:rPr lang="ru-RU" sz="12800" i="1" dirty="0" smtClean="0"/>
                  <a:t>в</a:t>
                </a:r>
                <a:r>
                  <a:rPr lang="ru-RU" sz="12800" i="1" dirty="0"/>
                  <a:t>) </a:t>
                </a:r>
                <a:r>
                  <a:rPr lang="en-US" sz="12800" i="1" dirty="0"/>
                  <a:t>y</a:t>
                </a:r>
                <a:r>
                  <a:rPr lang="ru-RU" sz="128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280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ru-RU" sz="128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12800" i="1" dirty="0"/>
                  <a:t>   </a:t>
                </a:r>
                <a:endParaRPr lang="ru-RU" sz="12800" i="1" dirty="0" smtClean="0"/>
              </a:p>
              <a:p>
                <a:pPr marL="0" indent="0">
                  <a:buNone/>
                </a:pPr>
                <a:r>
                  <a:rPr lang="ru-RU" sz="12800" i="1" dirty="0" smtClean="0"/>
                  <a:t> </a:t>
                </a:r>
                <a:r>
                  <a:rPr lang="ru-RU" sz="12800" i="1" dirty="0"/>
                  <a:t>г) </a:t>
                </a:r>
                <a:r>
                  <a:rPr lang="en-US" sz="12800" i="1" dirty="0"/>
                  <a:t>y</a:t>
                </a:r>
                <a:r>
                  <a:rPr lang="ru-RU" sz="12800" i="1" dirty="0"/>
                  <a:t>=</a:t>
                </a:r>
                <a:r>
                  <a:rPr lang="en-US" sz="12800" i="1" dirty="0"/>
                  <a:t>x</a:t>
                </a:r>
                <a:r>
                  <a:rPr lang="ru-RU" sz="12800" i="1" baseline="30000" dirty="0"/>
                  <a:t>3</a:t>
                </a:r>
                <a:r>
                  <a:rPr lang="ru-RU" sz="12800" i="1" dirty="0"/>
                  <a:t> ?</a:t>
                </a:r>
                <a:endParaRPr lang="ru-RU" sz="12800" dirty="0"/>
              </a:p>
              <a:p>
                <a:endParaRPr lang="ru-RU" sz="12800" i="1" dirty="0" smtClean="0"/>
              </a:p>
              <a:p>
                <a:pPr marL="0" indent="0">
                  <a:buNone/>
                </a:pPr>
                <a:endParaRPr lang="ru-RU" sz="12800" i="1" dirty="0"/>
              </a:p>
              <a:p>
                <a:endParaRPr lang="ru-RU" sz="12800" i="1" dirty="0" smtClean="0"/>
              </a:p>
              <a:p>
                <a:pPr marL="0" indent="0">
                  <a:buNone/>
                </a:pPr>
                <a:r>
                  <a:rPr lang="ru-RU" sz="12800" i="1" dirty="0" smtClean="0"/>
                  <a:t> </a:t>
                </a:r>
              </a:p>
              <a:p>
                <a:endParaRPr lang="ru-RU" i="1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484784"/>
                <a:ext cx="7128792" cy="4464496"/>
              </a:xfrm>
              <a:blipFill rotWithShape="1">
                <a:blip r:embed="rId3"/>
                <a:stretch>
                  <a:fillRect l="-2224" t="-3689" r="-1967"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7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40966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3.Назовите </a:t>
            </a:r>
            <a:r>
              <a:rPr lang="ru-RU" sz="3200" i="1" dirty="0"/>
              <a:t>область значения функции:</a:t>
            </a:r>
            <a:br>
              <a:rPr lang="ru-RU" sz="3200" i="1" dirty="0"/>
            </a:br>
            <a:endParaRPr lang="ru-RU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i="1" dirty="0"/>
                  <a:t> </a:t>
                </a:r>
                <a:r>
                  <a:rPr lang="ru-RU" sz="4000" i="1" dirty="0"/>
                  <a:t>а) </a:t>
                </a:r>
                <a:r>
                  <a:rPr lang="en-US" sz="4000" i="1" dirty="0"/>
                  <a:t>y</a:t>
                </a:r>
                <a:r>
                  <a:rPr lang="ru-RU" sz="4000" i="1" dirty="0"/>
                  <a:t>= </a:t>
                </a:r>
                <a:r>
                  <a:rPr lang="en-US" sz="4000" i="1" dirty="0"/>
                  <a:t>x</a:t>
                </a:r>
                <a:r>
                  <a:rPr lang="ru-RU" sz="4000" i="1" baseline="30000" dirty="0"/>
                  <a:t>2</a:t>
                </a:r>
                <a:r>
                  <a:rPr lang="ru-RU" sz="4000" i="1" dirty="0"/>
                  <a:t>      </a:t>
                </a:r>
                <a:endParaRPr lang="ru-RU" sz="4000" i="1" dirty="0" smtClean="0"/>
              </a:p>
              <a:p>
                <a:pPr marL="0" indent="0" algn="ctr">
                  <a:buNone/>
                </a:pPr>
                <a:r>
                  <a:rPr lang="ru-RU" sz="4000" i="1" dirty="0" smtClean="0"/>
                  <a:t>б</a:t>
                </a:r>
                <a:r>
                  <a:rPr lang="ru-RU" sz="4000" i="1" dirty="0"/>
                  <a:t>) </a:t>
                </a:r>
                <a:r>
                  <a:rPr lang="en-US" sz="4000" i="1" dirty="0"/>
                  <a:t>y</a:t>
                </a:r>
                <a:r>
                  <a:rPr lang="ru-RU" sz="4000" i="1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sz="4000" i="1" dirty="0"/>
                  <a:t>    </a:t>
                </a:r>
                <a:endParaRPr lang="ru-RU" sz="4000" i="1" dirty="0" smtClean="0"/>
              </a:p>
              <a:p>
                <a:pPr marL="0" indent="0" algn="ctr">
                  <a:buNone/>
                </a:pPr>
                <a:r>
                  <a:rPr lang="ru-RU" sz="4000" i="1" dirty="0" smtClean="0"/>
                  <a:t> </a:t>
                </a:r>
                <a:r>
                  <a:rPr lang="ru-RU" sz="4000" i="1" dirty="0"/>
                  <a:t>в) </a:t>
                </a:r>
                <a:r>
                  <a:rPr lang="en-US" sz="4000" i="1" dirty="0"/>
                  <a:t>y</a:t>
                </a:r>
                <a:r>
                  <a:rPr lang="ru-RU" sz="40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  <a:blipFill rotWithShape="1">
                <a:blip r:embed="rId3"/>
                <a:stretch>
                  <a:fillRect t="-2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4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600" dirty="0" smtClean="0"/>
              <a:t>4</a:t>
            </a:r>
            <a:r>
              <a:rPr lang="ru-RU" dirty="0" smtClean="0"/>
              <a:t>. </a:t>
            </a:r>
            <a:r>
              <a:rPr lang="ru-RU" sz="3600" i="1" dirty="0" smtClean="0"/>
              <a:t>Найдите</a:t>
            </a:r>
            <a:r>
              <a:rPr lang="ru-RU" sz="3600" i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ru-RU" i="1" dirty="0"/>
                  <a:t>а)  </a:t>
                </a:r>
                <a:r>
                  <a:rPr lang="en-US" i="1" dirty="0"/>
                  <a:t>y</a:t>
                </a:r>
                <a:r>
                  <a:rPr lang="ru-RU" i="1" dirty="0"/>
                  <a:t>(-2)   </a:t>
                </a:r>
                <a:r>
                  <a:rPr lang="ru-RU" dirty="0"/>
                  <a:t>для   </a:t>
                </a:r>
                <a:r>
                  <a:rPr lang="en-US" i="1" dirty="0"/>
                  <a:t>y</a:t>
                </a:r>
                <a:r>
                  <a:rPr lang="ru-RU" i="1" dirty="0"/>
                  <a:t>=</a:t>
                </a:r>
                <a:r>
                  <a:rPr lang="en-US" i="1" dirty="0"/>
                  <a:t>x</a:t>
                </a:r>
                <a:r>
                  <a:rPr lang="ru-RU" i="1" baseline="30000" dirty="0"/>
                  <a:t>3</a:t>
                </a:r>
                <a:r>
                  <a:rPr lang="ru-RU" i="1" dirty="0"/>
                  <a:t>   </a:t>
                </a:r>
                <a:endParaRPr lang="ru-RU" i="1" dirty="0" smtClean="0"/>
              </a:p>
              <a:p>
                <a:pPr marL="0" indent="0" algn="ctr">
                  <a:buNone/>
                </a:pPr>
                <a:r>
                  <a:rPr lang="ru-RU" i="1" dirty="0" smtClean="0"/>
                  <a:t>  </a:t>
                </a:r>
                <a:r>
                  <a:rPr lang="ru-RU" i="1" dirty="0"/>
                  <a:t>б) у(-3)   </a:t>
                </a:r>
                <a:r>
                  <a:rPr lang="ru-RU" dirty="0"/>
                  <a:t>для  </a:t>
                </a:r>
                <a:r>
                  <a:rPr lang="ru-RU" i="1" dirty="0"/>
                  <a:t>у=5х+2   </a:t>
                </a:r>
                <a:endParaRPr lang="ru-RU" i="1" dirty="0" smtClean="0"/>
              </a:p>
              <a:p>
                <a:pPr marL="0" indent="0" algn="ctr">
                  <a:buNone/>
                </a:pPr>
                <a:r>
                  <a:rPr lang="ru-RU" i="1" dirty="0" smtClean="0"/>
                  <a:t>в</a:t>
                </a:r>
                <a:r>
                  <a:rPr lang="ru-RU" i="1" dirty="0"/>
                  <a:t>)  у(-5)  </a:t>
                </a:r>
                <a:r>
                  <a:rPr lang="ru-RU" dirty="0"/>
                  <a:t>для   </a:t>
                </a:r>
                <a:r>
                  <a:rPr lang="ru-RU" i="1" dirty="0"/>
                  <a:t>у=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ru-RU" b="1" dirty="0" smtClean="0"/>
              </a:p>
              <a:p>
                <a:pPr marL="0" indent="0">
                  <a:buNone/>
                </a:pPr>
                <a:r>
                  <a:rPr lang="ru-RU" i="1" dirty="0" smtClean="0"/>
                  <a:t>5. Какую </a:t>
                </a:r>
                <a:r>
                  <a:rPr lang="ru-RU" i="1" dirty="0"/>
                  <a:t>переменную называют аргументом?</a:t>
                </a:r>
              </a:p>
              <a:p>
                <a:pPr marL="0" indent="0">
                  <a:buNone/>
                </a:pPr>
                <a:r>
                  <a:rPr lang="ru-RU" i="1" dirty="0" smtClean="0"/>
                  <a:t>6. Как </a:t>
                </a:r>
                <a:r>
                  <a:rPr lang="ru-RU" i="1" dirty="0"/>
                  <a:t>называют зависимую переменную?</a:t>
                </a:r>
                <a:endParaRPr lang="ru-RU" b="1" i="1" dirty="0"/>
              </a:p>
              <a:p>
                <a:endParaRPr lang="ru-RU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2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Подведение итогов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Ирина Михайловна\Desktop\2783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32859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9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6" y="1772817"/>
            <a:ext cx="7640448" cy="374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Дайте определение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Линейной функции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D(y) </a:t>
            </a:r>
            <a:endParaRPr lang="ru-RU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Возрастающей </a:t>
            </a:r>
            <a:r>
              <a:rPr lang="ru-RU" dirty="0" smtClean="0"/>
              <a:t>функции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Нулей функции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Найдите:  для  </a:t>
            </a:r>
            <a:r>
              <a:rPr lang="en-US" i="1" dirty="0"/>
              <a:t>f</a:t>
            </a:r>
            <a:r>
              <a:rPr lang="ru-RU" i="1" dirty="0"/>
              <a:t>(</a:t>
            </a:r>
            <a:r>
              <a:rPr lang="en-US" i="1" dirty="0"/>
              <a:t>x</a:t>
            </a:r>
            <a:r>
              <a:rPr lang="ru-RU" i="1" dirty="0"/>
              <a:t>)= </a:t>
            </a:r>
            <a:r>
              <a:rPr lang="en-US" i="1" dirty="0"/>
              <a:t>x</a:t>
            </a:r>
            <a:r>
              <a:rPr lang="ru-RU" i="1" dirty="0"/>
              <a:t>-2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а) </a:t>
            </a:r>
            <a:r>
              <a:rPr lang="en-US" i="1" dirty="0"/>
              <a:t>f</a:t>
            </a:r>
            <a:r>
              <a:rPr lang="ru-RU" i="1" dirty="0"/>
              <a:t>(-2) </a:t>
            </a:r>
            <a:endParaRPr lang="ru-RU" i="1" dirty="0" smtClean="0"/>
          </a:p>
          <a:p>
            <a:pPr marL="0" indent="0">
              <a:buNone/>
            </a:pPr>
            <a:r>
              <a:rPr lang="en-US" dirty="0"/>
              <a:t>b</a:t>
            </a:r>
            <a:r>
              <a:rPr lang="ru-RU" dirty="0"/>
              <a:t>) </a:t>
            </a:r>
            <a:r>
              <a:rPr lang="en-US" i="1" dirty="0"/>
              <a:t>x</a:t>
            </a:r>
            <a:r>
              <a:rPr lang="ru-RU" i="1" dirty="0"/>
              <a:t>, </a:t>
            </a:r>
            <a:r>
              <a:rPr lang="ru-RU" dirty="0"/>
              <a:t>если </a:t>
            </a:r>
            <a:r>
              <a:rPr lang="en-US" i="1" dirty="0"/>
              <a:t>f</a:t>
            </a:r>
            <a:r>
              <a:rPr lang="ru-RU" i="1" dirty="0"/>
              <a:t>(</a:t>
            </a:r>
            <a:r>
              <a:rPr lang="en-US" i="1" dirty="0"/>
              <a:t>x</a:t>
            </a:r>
            <a:r>
              <a:rPr lang="ru-RU" i="1" dirty="0"/>
              <a:t>)</a:t>
            </a:r>
            <a:r>
              <a:rPr lang="ru-RU" dirty="0"/>
              <a:t>=0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Дайте определение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Квадратной   </a:t>
            </a:r>
            <a:r>
              <a:rPr lang="ru-RU" dirty="0" smtClean="0"/>
              <a:t>функции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i="1" dirty="0"/>
              <a:t>E(y</a:t>
            </a:r>
            <a:r>
              <a:rPr lang="en-US" i="1" dirty="0" smtClean="0"/>
              <a:t>)</a:t>
            </a:r>
            <a:endParaRPr lang="ru-RU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Убывающей  функции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Промежутков знака </a:t>
            </a:r>
            <a:r>
              <a:rPr lang="ru-RU" dirty="0" smtClean="0"/>
              <a:t>постоянства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Найдите:</a:t>
            </a:r>
            <a:r>
              <a:rPr lang="ru-RU" i="1" dirty="0"/>
              <a:t>    </a:t>
            </a:r>
            <a:r>
              <a:rPr lang="ru-RU" dirty="0"/>
              <a:t>для  </a:t>
            </a:r>
            <a:r>
              <a:rPr lang="en-US" i="1" dirty="0"/>
              <a:t>f</a:t>
            </a:r>
            <a:r>
              <a:rPr lang="ru-RU" i="1" dirty="0"/>
              <a:t>(</a:t>
            </a:r>
            <a:r>
              <a:rPr lang="en-US" i="1" dirty="0"/>
              <a:t>x</a:t>
            </a:r>
            <a:r>
              <a:rPr lang="ru-RU" i="1" dirty="0"/>
              <a:t>)=2-</a:t>
            </a:r>
            <a:r>
              <a:rPr lang="en-US" i="1" dirty="0" smtClean="0"/>
              <a:t>x</a:t>
            </a:r>
            <a:endParaRPr lang="ru-RU" i="1" dirty="0" smtClean="0"/>
          </a:p>
          <a:p>
            <a:pPr marL="0" lvl="0" indent="0">
              <a:buNone/>
            </a:pPr>
            <a:r>
              <a:rPr lang="en-US" i="1" dirty="0"/>
              <a:t>a</a:t>
            </a:r>
            <a:r>
              <a:rPr lang="ru-RU" i="1" dirty="0"/>
              <a:t>) </a:t>
            </a:r>
            <a:r>
              <a:rPr lang="en-US" i="1" dirty="0"/>
              <a:t>f</a:t>
            </a:r>
            <a:r>
              <a:rPr lang="ru-RU" i="1" dirty="0"/>
              <a:t>(2) </a:t>
            </a:r>
            <a:endParaRPr lang="ru-RU" i="1" dirty="0" smtClean="0"/>
          </a:p>
          <a:p>
            <a:pPr marL="0" lvl="0" indent="0">
              <a:buNone/>
            </a:pPr>
            <a:r>
              <a:rPr lang="en-US" i="1" dirty="0"/>
              <a:t>b</a:t>
            </a:r>
            <a:r>
              <a:rPr lang="ru-RU" i="1" dirty="0"/>
              <a:t>) </a:t>
            </a:r>
            <a:r>
              <a:rPr lang="en-US" i="1" dirty="0"/>
              <a:t>x</a:t>
            </a:r>
            <a:r>
              <a:rPr lang="ru-RU" i="1" dirty="0"/>
              <a:t>,</a:t>
            </a:r>
            <a:r>
              <a:rPr lang="ru-RU" dirty="0"/>
              <a:t> если </a:t>
            </a:r>
            <a:r>
              <a:rPr lang="en-US" i="1" dirty="0"/>
              <a:t>f</a:t>
            </a:r>
            <a:r>
              <a:rPr lang="ru-RU" i="1" dirty="0"/>
              <a:t>(</a:t>
            </a:r>
            <a:r>
              <a:rPr lang="en-US" i="1" dirty="0"/>
              <a:t>x</a:t>
            </a:r>
            <a:r>
              <a:rPr lang="ru-RU" i="1" dirty="0"/>
              <a:t>)=2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89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      6.Какие </a:t>
            </a:r>
            <a:r>
              <a:rPr lang="ru-RU" sz="2400" i="1" dirty="0"/>
              <a:t>преобразования выполнены над функцией  у =х</a:t>
            </a:r>
            <a:r>
              <a:rPr lang="ru-RU" sz="2400" i="1" baseline="30000" dirty="0"/>
              <a:t>2 </a:t>
            </a:r>
            <a:r>
              <a:rPr lang="ru-RU" sz="2400" i="1" dirty="0"/>
              <a:t/>
            </a:r>
            <a:br>
              <a:rPr lang="ru-RU" sz="2400" i="1" dirty="0"/>
            </a:br>
            <a:endParaRPr lang="ru-RU" sz="2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 </a:t>
            </a:r>
            <a:r>
              <a:rPr lang="ru-RU" i="1" dirty="0"/>
              <a:t>у=(х-2)</a:t>
            </a:r>
            <a:r>
              <a:rPr lang="ru-RU" i="1" baseline="30000" dirty="0"/>
              <a:t>2</a:t>
            </a:r>
            <a:r>
              <a:rPr lang="ru-RU" i="1" dirty="0"/>
              <a:t>+1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0653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7</a:t>
            </a:r>
            <a:r>
              <a:rPr lang="ru-RU" dirty="0" smtClean="0"/>
              <a:t>.Запишите </a:t>
            </a:r>
            <a:r>
              <a:rPr lang="ru-RU" dirty="0"/>
              <a:t>формулу функции :</a:t>
            </a:r>
            <a:r>
              <a:rPr lang="ru-RU" i="1" dirty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817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/>
              <a:t>у=(х+3)</a:t>
            </a:r>
            <a:r>
              <a:rPr lang="ru-RU" i="1" baseline="30000" dirty="0"/>
              <a:t>2</a:t>
            </a:r>
            <a:r>
              <a:rPr lang="ru-RU" i="1" dirty="0"/>
              <a:t> -1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0653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7</a:t>
            </a:r>
            <a:r>
              <a:rPr lang="ru-RU" dirty="0" smtClean="0"/>
              <a:t>.Запишите </a:t>
            </a:r>
            <a:r>
              <a:rPr lang="ru-RU" dirty="0"/>
              <a:t>формулу функции :</a:t>
            </a:r>
            <a:r>
              <a:rPr lang="ru-RU" i="1" dirty="0"/>
              <a:t> 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9" name="Рисунок 8" descr="C:\Users\LUBOV\Documents\img0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2987" r="51775" b="70286"/>
          <a:stretch/>
        </p:blipFill>
        <p:spPr bwMode="auto">
          <a:xfrm>
            <a:off x="467544" y="3140968"/>
            <a:ext cx="3456384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LUBOV\Documents\img0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8" t="1820" r="12156" b="71453"/>
          <a:stretch/>
        </p:blipFill>
        <p:spPr bwMode="auto">
          <a:xfrm>
            <a:off x="5004048" y="2996952"/>
            <a:ext cx="3096344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25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8</a:t>
            </a:r>
            <a:r>
              <a:rPr lang="ru-RU" sz="2800" dirty="0" smtClean="0"/>
              <a:t>. </a:t>
            </a:r>
            <a:r>
              <a:rPr lang="ru-RU" sz="2800" i="1" dirty="0"/>
              <a:t>Как называются функции: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i="1" dirty="0"/>
                  <a:t>а) у=х</a:t>
                </a:r>
                <a:r>
                  <a:rPr lang="ru-RU" i="1" baseline="30000" dirty="0"/>
                  <a:t>2             </a:t>
                </a:r>
                <a:r>
                  <a:rPr lang="ru-RU" i="1" dirty="0"/>
                  <a:t>б) у=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i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2262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77728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9. Назовите </a:t>
            </a:r>
            <a:r>
              <a:rPr lang="ru-RU" i="1" dirty="0"/>
              <a:t>способы задания функций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4041775" cy="639762"/>
          </a:xfrm>
        </p:spPr>
        <p:txBody>
          <a:bodyPr>
            <a:normAutofit fontScale="70000" lnSpcReduction="20000"/>
          </a:bodyPr>
          <a:lstStyle/>
          <a:p>
            <a:endParaRPr lang="ru-RU" i="1" dirty="0" smtClean="0"/>
          </a:p>
          <a:p>
            <a:r>
              <a:rPr lang="en-US" sz="3100" i="1" dirty="0"/>
              <a:t>a</a:t>
            </a:r>
            <a:r>
              <a:rPr lang="ru-RU" sz="3100" i="1" dirty="0"/>
              <a:t>) </a:t>
            </a:r>
            <a:r>
              <a:rPr lang="en-US" sz="3100" i="1" dirty="0"/>
              <a:t>y</a:t>
            </a:r>
            <a:r>
              <a:rPr lang="ru-RU" sz="3100" i="1" dirty="0"/>
              <a:t>= </a:t>
            </a:r>
            <a:r>
              <a:rPr lang="en-US" sz="3100" i="1" dirty="0" err="1"/>
              <a:t>kx</a:t>
            </a:r>
            <a:r>
              <a:rPr lang="ru-RU" sz="3100" i="1" dirty="0"/>
              <a:t>+</a:t>
            </a:r>
            <a:r>
              <a:rPr lang="en-US" sz="3100" i="1" dirty="0"/>
              <a:t>b</a:t>
            </a:r>
            <a:r>
              <a:rPr lang="ru-RU" sz="3100" i="1" dirty="0"/>
              <a:t>     б) </a:t>
            </a:r>
            <a:r>
              <a:rPr lang="en-US" sz="3100" i="1" dirty="0"/>
              <a:t>y</a:t>
            </a:r>
            <a:r>
              <a:rPr lang="ru-RU" sz="3100" i="1" dirty="0"/>
              <a:t>= </a:t>
            </a:r>
            <a:r>
              <a:rPr lang="en-US" sz="3100" i="1" dirty="0"/>
              <a:t>x</a:t>
            </a:r>
            <a:r>
              <a:rPr lang="ru-RU" sz="3100" i="1" baseline="30000" dirty="0"/>
              <a:t>3</a:t>
            </a:r>
            <a:r>
              <a:rPr lang="ru-RU" sz="3100" i="1" dirty="0"/>
              <a:t>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7772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9. </a:t>
            </a:r>
            <a:r>
              <a:rPr lang="ru-RU" i="1" dirty="0" smtClean="0"/>
              <a:t>Какая </a:t>
            </a:r>
            <a:r>
              <a:rPr lang="ru-RU" i="1"/>
              <a:t>функция </a:t>
            </a:r>
            <a:r>
              <a:rPr lang="ru-RU" i="1" smtClean="0"/>
              <a:t>называется чётной</a:t>
            </a:r>
            <a:r>
              <a:rPr lang="ru-RU" i="1" dirty="0" smtClean="0"/>
              <a:t>? </a:t>
            </a:r>
            <a:endParaRPr lang="ru-RU" i="1" dirty="0"/>
          </a:p>
        </p:txBody>
      </p:sp>
      <p:pic>
        <p:nvPicPr>
          <p:cNvPr id="7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39604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3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785668"/>
            <a:ext cx="7632849" cy="539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4771"/>
            <a:ext cx="7887158" cy="557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24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20135"/>
            <a:ext cx="7947471" cy="561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/>
              <a:t>Укажите: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D(y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i="1" dirty="0"/>
              <a:t>E(y)</a:t>
            </a:r>
            <a:endParaRPr lang="ru-RU" dirty="0"/>
          </a:p>
          <a:p>
            <a:r>
              <a:rPr lang="ru-RU" dirty="0"/>
              <a:t>Нули функции</a:t>
            </a:r>
          </a:p>
          <a:p>
            <a:r>
              <a:rPr lang="ru-RU" dirty="0"/>
              <a:t>Промежутки возрастания</a:t>
            </a:r>
          </a:p>
          <a:p>
            <a:r>
              <a:rPr lang="ru-RU" dirty="0"/>
              <a:t>Промежутки знака постоянства</a:t>
            </a:r>
          </a:p>
          <a:p>
            <a:pPr lvl="0"/>
            <a:endParaRPr lang="ru-RU" dirty="0"/>
          </a:p>
        </p:txBody>
      </p:sp>
      <p:pic>
        <p:nvPicPr>
          <p:cNvPr id="5" name="Объект 4" descr="C:\Users\LUBOV\Documents\img047.jpg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2" t="6242" r="35931" b="68140"/>
          <a:stretch/>
        </p:blipFill>
        <p:spPr bwMode="auto">
          <a:xfrm>
            <a:off x="395536" y="1844824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60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</TotalTime>
  <Words>335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Счастливый случай  по теме «Функция»  9 класс </vt:lpstr>
      <vt:lpstr>Презентация PowerPoint</vt:lpstr>
      <vt:lpstr>Презентация PowerPoint</vt:lpstr>
      <vt:lpstr>       6.Какие преобразования выполнены над функцией  у =х2  </vt:lpstr>
      <vt:lpstr>8. Как называются функции: </vt:lpstr>
      <vt:lpstr>Презентация PowerPoint</vt:lpstr>
      <vt:lpstr>Презентация PowerPoint</vt:lpstr>
      <vt:lpstr>Презентация PowerPoint</vt:lpstr>
      <vt:lpstr>Укажите:</vt:lpstr>
      <vt:lpstr>Презентация PowerPoint</vt:lpstr>
      <vt:lpstr>Построить на доске при помощи шаблонов функции:</vt:lpstr>
      <vt:lpstr>Презентация PowerPoint</vt:lpstr>
      <vt:lpstr>Презентация PowerPoint</vt:lpstr>
      <vt:lpstr>3.Назовите область значения функции: </vt:lpstr>
      <vt:lpstr> 4. Найдите:</vt:lpstr>
      <vt:lpstr>Подведение итогов.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LUBOV</cp:lastModifiedBy>
  <cp:revision>35</cp:revision>
  <dcterms:created xsi:type="dcterms:W3CDTF">2019-01-14T16:13:33Z</dcterms:created>
  <dcterms:modified xsi:type="dcterms:W3CDTF">2019-01-20T16:55:19Z</dcterms:modified>
</cp:coreProperties>
</file>