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25"/>
  </p:notesMasterIdLst>
  <p:sldIdLst>
    <p:sldId id="258" r:id="rId2"/>
    <p:sldId id="259" r:id="rId3"/>
    <p:sldId id="257" r:id="rId4"/>
    <p:sldId id="256" r:id="rId5"/>
    <p:sldId id="260" r:id="rId6"/>
    <p:sldId id="280" r:id="rId7"/>
    <p:sldId id="278" r:id="rId8"/>
    <p:sldId id="264" r:id="rId9"/>
    <p:sldId id="279" r:id="rId10"/>
    <p:sldId id="262" r:id="rId11"/>
    <p:sldId id="282" r:id="rId12"/>
    <p:sldId id="283" r:id="rId13"/>
    <p:sldId id="275" r:id="rId14"/>
    <p:sldId id="276" r:id="rId15"/>
    <p:sldId id="277" r:id="rId16"/>
    <p:sldId id="284" r:id="rId17"/>
    <p:sldId id="265" r:id="rId18"/>
    <p:sldId id="267" r:id="rId19"/>
    <p:sldId id="268" r:id="rId20"/>
    <p:sldId id="269" r:id="rId21"/>
    <p:sldId id="271" r:id="rId22"/>
    <p:sldId id="270" r:id="rId23"/>
    <p:sldId id="28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0" autoAdjust="0"/>
    <p:restoredTop sz="86323" autoAdjust="0"/>
  </p:normalViewPr>
  <p:slideViewPr>
    <p:cSldViewPr>
      <p:cViewPr>
        <p:scale>
          <a:sx n="85" d="100"/>
          <a:sy n="85" d="100"/>
        </p:scale>
        <p:origin x="-140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72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28258-0568-41CF-9423-CAB615A88A8E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595E7-10D8-40F3-8D7D-B6D8BF8944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198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7165C7-52C1-40DB-9DF7-BEF46C0210E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сб 11.04.20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6864" cy="338363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11 апреля - День Конституции Республики Крым,</a:t>
            </a:r>
            <a:b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 День первой Конституции российского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Крыма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907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C:\Documents and Settings\user\Рабочий стол\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0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5733256"/>
            <a:ext cx="6781800" cy="1124744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Республика Крым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5807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5373216"/>
            <a:ext cx="7770440" cy="13242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Глава Республики Крым 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Сергей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Валериевич Аксёнов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63688" y="692696"/>
            <a:ext cx="5954566" cy="4741987"/>
          </a:xfrm>
        </p:spPr>
      </p:pic>
    </p:spTree>
    <p:extLst>
      <p:ext uri="{BB962C8B-B14F-4D97-AF65-F5344CB8AC3E}">
        <p14:creationId xmlns:p14="http://schemas.microsoft.com/office/powerpoint/2010/main" xmlns="" val="233611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85184"/>
            <a:ext cx="8424936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Председатель Государственного Совета Республики Крым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Владимир Андреевич Константинов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548680"/>
            <a:ext cx="6719216" cy="4525963"/>
          </a:xfrm>
        </p:spPr>
      </p:pic>
    </p:spTree>
    <p:extLst>
      <p:ext uri="{BB962C8B-B14F-4D97-AF65-F5344CB8AC3E}">
        <p14:creationId xmlns:p14="http://schemas.microsoft.com/office/powerpoint/2010/main" xmlns="" val="37763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5616624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4500" b="1" dirty="0">
                <a:solidFill>
                  <a:schemeClr val="accent1">
                    <a:lumMod val="75000"/>
                  </a:schemeClr>
                </a:solidFill>
              </a:rPr>
              <a:t>В соответствии с Основным Законом, Республика Крым является демократическим правовым государством в составе Российской Федерации</a:t>
            </a:r>
            <a:r>
              <a:rPr lang="ru-RU" sz="45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sz="4500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4500" b="1" dirty="0">
                <a:solidFill>
                  <a:schemeClr val="accent1">
                    <a:lumMod val="75000"/>
                  </a:schemeClr>
                </a:solidFill>
              </a:rPr>
              <a:t>Вне пределов ведения Российской Федерации, полномочий Российской Федерации по предметам совместного ведения Российской Федерации и субъектов Российской Федерации, Республика Крым обладает всей полнотой государственной власти.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8460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640960" cy="5191472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Территория Республики Крым является единой и неделимой и составляет неотъемлемую часть территории Российской Федерации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Источником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власти в Республике Крым является ее народ, являющийся частью многонационального народа Российской Федерации.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232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836712"/>
            <a:ext cx="8136904" cy="5400600"/>
          </a:xfrm>
        </p:spPr>
        <p:txBody>
          <a:bodyPr>
            <a:no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AD0101"/>
              </a:buClr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Народ осуществляет свою власть непосредственно, а также через органы государственной власти и органы местного самоуправления.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AD0101"/>
              </a:buClr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Высшим непосредственным выражением власти народа являются референдум и свободные выборы.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AD0101"/>
              </a:buClr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Человек, его права и свободы являются высшей ценностью.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7422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085184"/>
            <a:ext cx="8274496" cy="1600200"/>
          </a:xfrm>
        </p:spPr>
        <p:txBody>
          <a:bodyPr>
            <a:noAutofit/>
          </a:bodyPr>
          <a:lstStyle/>
          <a:p>
            <a:pPr algn="r"/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Крымчане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с радостью знакомятся с Конституцией Республики Крым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3608" y="692696"/>
            <a:ext cx="6805959" cy="4525963"/>
          </a:xfrm>
        </p:spPr>
      </p:pic>
    </p:spTree>
    <p:extLst>
      <p:ext uri="{BB962C8B-B14F-4D97-AF65-F5344CB8AC3E}">
        <p14:creationId xmlns:p14="http://schemas.microsoft.com/office/powerpoint/2010/main" xmlns="" val="45966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57536" y="5085184"/>
            <a:ext cx="7986464" cy="16002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Равноправие граждан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11560" y="1052736"/>
            <a:ext cx="7776864" cy="4318248"/>
          </a:xfrm>
        </p:spPr>
        <p:txBody>
          <a:bodyPr>
            <a:noAutofit/>
          </a:bodyPr>
          <a:lstStyle/>
          <a:p>
            <a:pPr fontAlgn="base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Конституция гармонично учитывает особенности культур и традиции народов Крыма, обеспечивает их равноправие, развитие и взаимообогащение.</a:t>
            </a:r>
          </a:p>
          <a:p>
            <a:pPr fontAlgn="base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Государственными языками у нас являются русский, украинский и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крымскотатарский</a:t>
            </a:r>
            <a:r>
              <a:rPr lang="ru-RU" sz="3200" b="1" dirty="0"/>
              <a:t>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21518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581128"/>
            <a:ext cx="8892480" cy="160020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Идеологическое 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и политическое многообразие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039344"/>
          </a:xfrm>
        </p:spPr>
        <p:txBody>
          <a:bodyPr>
            <a:normAutofit fontScale="85000" lnSpcReduction="10000"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Конституция Крыма обеспечивает идеологическое и политическое многообразие и многопартийность. 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Она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способствует совершенствованию институтов гражданского общества, развитию экономики, социальной и гуманитарной сфер, сохранению мира и согласия в Крыму.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864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7928" y="5085184"/>
            <a:ext cx="7906072" cy="1143000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вобода 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мысли и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слова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80728"/>
            <a:ext cx="7698432" cy="3886200"/>
          </a:xfrm>
        </p:spPr>
        <p:txBody>
          <a:bodyPr>
            <a:normAutofit/>
          </a:bodyPr>
          <a:lstStyle/>
          <a:p>
            <a:pPr fontAlgn="base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сегодняшний день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у нас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зарегистрировано около 800 некоммерческих общественных организаций, 39 национально-культурных обществ, 15 политических партий, более 230 средств массовой информации.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32167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chemeClr val="accent1">
                    <a:lumMod val="75000"/>
                  </a:schemeClr>
                </a:solidFill>
              </a:rPr>
              <a:t>День Конституции Республики Крым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День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единения всего многонационального крымского сообщества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, 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день торжества права и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демократии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15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085184"/>
            <a:ext cx="7554416" cy="1159024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Социальная</a:t>
            </a:r>
            <a:r>
              <a:rPr lang="ru-RU" sz="4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политика</a:t>
            </a:r>
            <a:endParaRPr lang="ru-RU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543800" cy="4246240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Статья 4 нашей конституции провозглашает, что Республика Крым является социальным государством. 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Социальная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политика республики направлена на создание условий обеспечивающих достойную жизнь и свободное развитие </a:t>
            </a:r>
            <a:r>
              <a:rPr lang="ru-RU" sz="3200" b="1" dirty="0" err="1">
                <a:solidFill>
                  <a:schemeClr val="accent1">
                    <a:lumMod val="75000"/>
                  </a:schemeClr>
                </a:solidFill>
              </a:rPr>
              <a:t>крымчан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559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70584" y="5085184"/>
            <a:ext cx="8173416" cy="16002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Торжественное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мероприятие в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Государственном Совете Республики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Крым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по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случаю празднования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Дня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Конституции Республики Крым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908720"/>
            <a:ext cx="4444258" cy="2814697"/>
          </a:xfrm>
        </p:spPr>
      </p:pic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8200" y="2706529"/>
            <a:ext cx="4038600" cy="2557780"/>
          </a:xfrm>
        </p:spPr>
      </p:pic>
    </p:spTree>
    <p:extLst>
      <p:ext uri="{BB962C8B-B14F-4D97-AF65-F5344CB8AC3E}">
        <p14:creationId xmlns:p14="http://schemas.microsoft.com/office/powerpoint/2010/main" xmlns="" val="228710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2060848"/>
            <a:ext cx="7560840" cy="246429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 Праздником, друзья!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 Днем Конституции Республики Крым!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522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Литература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132856"/>
            <a:ext cx="7626424" cy="38862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Конституция Республики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Крым.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Выступление Аксенова С.В. на торжественном мероприятии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Государственном Совете Республики Крым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случаю празднования Дня Конституции Республики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Крым.</a:t>
            </a:r>
          </a:p>
        </p:txBody>
      </p:sp>
    </p:spTree>
    <p:extLst>
      <p:ext uri="{BB962C8B-B14F-4D97-AF65-F5344CB8AC3E}">
        <p14:creationId xmlns:p14="http://schemas.microsoft.com/office/powerpoint/2010/main" xmlns="" val="194602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764704"/>
            <a:ext cx="8080070" cy="5053171"/>
          </a:xfrm>
        </p:spPr>
      </p:pic>
    </p:spTree>
    <p:extLst>
      <p:ext uri="{BB962C8B-B14F-4D97-AF65-F5344CB8AC3E}">
        <p14:creationId xmlns:p14="http://schemas.microsoft.com/office/powerpoint/2010/main" xmlns="" val="124060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692150"/>
            <a:ext cx="8964613" cy="4638675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accent1"/>
                </a:solidFill>
              </a:rPr>
              <a:t>Конституция Республики Крым — </a:t>
            </a:r>
            <a:r>
              <a:rPr lang="ru-RU" sz="4400" dirty="0" smtClean="0">
                <a:solidFill>
                  <a:schemeClr val="accent1"/>
                </a:solidFill>
              </a:rPr>
              <a:t>основной закон Республики Крым. Принята Государственным Советом Республики Крым </a:t>
            </a:r>
            <a:br>
              <a:rPr lang="ru-RU" sz="4400" dirty="0" smtClean="0">
                <a:solidFill>
                  <a:schemeClr val="accent1"/>
                </a:solidFill>
              </a:rPr>
            </a:br>
            <a:r>
              <a:rPr lang="ru-RU" sz="4400" dirty="0" smtClean="0">
                <a:solidFill>
                  <a:schemeClr val="accent1"/>
                </a:solidFill>
              </a:rPr>
              <a:t>11 апреля 2014 года</a:t>
            </a:r>
            <a:endParaRPr lang="ru-RU" sz="4400" dirty="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85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914456" cy="52634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Основной правовой документ нашей республики был разработан и принят в соответствии с Конституцией Российской Федерации, международным правом, а также сложившимися конституционными традициями Крыма.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863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-252536" y="5013176"/>
            <a:ext cx="9396536" cy="1656184"/>
          </a:xfrm>
        </p:spPr>
        <p:txBody>
          <a:bodyPr>
            <a:normAutofit/>
          </a:bodyPr>
          <a:lstStyle/>
          <a:p>
            <a:pPr algn="r"/>
            <a:r>
              <a:rPr lang="ru-RU" sz="3000" b="1" dirty="0">
                <a:solidFill>
                  <a:schemeClr val="accent1">
                    <a:lumMod val="75000"/>
                  </a:schemeClr>
                </a:solidFill>
              </a:rPr>
              <a:t>Главный документ Республики 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единогласно </a:t>
            </a:r>
            <a:r>
              <a:rPr lang="ru-RU" sz="3000" b="1" dirty="0">
                <a:solidFill>
                  <a:schemeClr val="accent1">
                    <a:lumMod val="75000"/>
                  </a:schemeClr>
                </a:solidFill>
              </a:rPr>
              <a:t>поддержали </a:t>
            </a:r>
            <a:r>
              <a:rPr lang="ru-RU" sz="3000" b="1" dirty="0" smtClean="0">
                <a:solidFill>
                  <a:schemeClr val="accent1">
                    <a:lumMod val="75000"/>
                  </a:schemeClr>
                </a:solidFill>
              </a:rPr>
              <a:t>88 </a:t>
            </a:r>
            <a:r>
              <a:rPr lang="ru-RU" sz="3000" b="1" dirty="0">
                <a:solidFill>
                  <a:schemeClr val="accent1">
                    <a:lumMod val="75000"/>
                  </a:schemeClr>
                </a:solidFill>
              </a:rPr>
              <a:t>депутатов</a:t>
            </a:r>
            <a:endParaRPr lang="ru-RU" sz="3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764704"/>
            <a:ext cx="7157849" cy="4525963"/>
          </a:xfrm>
        </p:spPr>
      </p:pic>
    </p:spTree>
    <p:extLst>
      <p:ext uri="{BB962C8B-B14F-4D97-AF65-F5344CB8AC3E}">
        <p14:creationId xmlns:p14="http://schemas.microsoft.com/office/powerpoint/2010/main" xmlns="" val="203499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692696"/>
            <a:ext cx="8289064" cy="5301873"/>
          </a:xfrm>
        </p:spPr>
      </p:pic>
    </p:spTree>
    <p:extLst>
      <p:ext uri="{BB962C8B-B14F-4D97-AF65-F5344CB8AC3E}">
        <p14:creationId xmlns:p14="http://schemas.microsoft.com/office/powerpoint/2010/main" xmlns="" val="48871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свиток 2"/>
          <p:cNvSpPr/>
          <p:nvPr/>
        </p:nvSpPr>
        <p:spPr>
          <a:xfrm>
            <a:off x="-206637" y="0"/>
            <a:ext cx="9649072" cy="5805264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+mj-lt"/>
              </a:rPr>
              <a:t>ПРЕАМБУЛА</a:t>
            </a:r>
          </a:p>
          <a:p>
            <a:r>
              <a:rPr lang="ru-RU" b="1" dirty="0">
                <a:solidFill>
                  <a:schemeClr val="tx1"/>
                </a:solidFill>
              </a:rPr>
              <a:t>	</a:t>
            </a:r>
            <a:r>
              <a:rPr lang="ru-RU" b="1" dirty="0" smtClean="0">
                <a:solidFill>
                  <a:schemeClr val="tx1"/>
                </a:solidFill>
              </a:rPr>
              <a:t>ГОСУДАРСТВЕННЫЙ </a:t>
            </a:r>
            <a:r>
              <a:rPr lang="ru-RU" b="1" dirty="0">
                <a:solidFill>
                  <a:schemeClr val="tx1"/>
                </a:solidFill>
              </a:rPr>
              <a:t>СОВЕТ РЕСПУБЛИКИ КРЫМ</a:t>
            </a:r>
            <a:r>
              <a:rPr lang="ru-RU" b="1" dirty="0" smtClean="0">
                <a:solidFill>
                  <a:schemeClr val="tx1"/>
                </a:solidFill>
              </a:rPr>
              <a:t>,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pPr indent="457200" algn="just"/>
            <a:r>
              <a:rPr lang="ru-RU" b="1" dirty="0">
                <a:solidFill>
                  <a:schemeClr val="tx1"/>
                </a:solidFill>
              </a:rPr>
              <a:t>признавая приоритет общечеловеческих ценностей и </a:t>
            </a:r>
            <a:r>
              <a:rPr lang="ru-RU" b="1" dirty="0" smtClean="0">
                <a:solidFill>
                  <a:schemeClr val="tx1"/>
                </a:solidFill>
              </a:rPr>
              <a:t>норм международного </a:t>
            </a:r>
            <a:r>
              <a:rPr lang="ru-RU" b="1" dirty="0">
                <a:solidFill>
                  <a:schemeClr val="tx1"/>
                </a:solidFill>
              </a:rPr>
              <a:t>права,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</a:rPr>
              <a:t>выражая приверженность идеалам социальной </a:t>
            </a:r>
            <a:r>
              <a:rPr lang="ru-RU" b="1" dirty="0" smtClean="0">
                <a:solidFill>
                  <a:schemeClr val="tx1"/>
                </a:solidFill>
              </a:rPr>
              <a:t>справедливости, демократии </a:t>
            </a:r>
            <a:r>
              <a:rPr lang="ru-RU" b="1" dirty="0">
                <a:solidFill>
                  <a:schemeClr val="tx1"/>
                </a:solidFill>
              </a:rPr>
              <a:t>и правового государства,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</a:rPr>
              <a:t>стремясь защитить и гарантировать равные права и свободы </a:t>
            </a:r>
            <a:r>
              <a:rPr lang="ru-RU" b="1" dirty="0" smtClean="0">
                <a:solidFill>
                  <a:schemeClr val="tx1"/>
                </a:solidFill>
              </a:rPr>
              <a:t>человека независимо </a:t>
            </a:r>
            <a:r>
              <a:rPr lang="ru-RU" b="1" dirty="0">
                <a:solidFill>
                  <a:schemeClr val="tx1"/>
                </a:solidFill>
              </a:rPr>
              <a:t>от расы, цвета кожи, пола, языка и религии, национального </a:t>
            </a:r>
            <a:r>
              <a:rPr lang="ru-RU" b="1" dirty="0" smtClean="0">
                <a:solidFill>
                  <a:schemeClr val="tx1"/>
                </a:solidFill>
              </a:rPr>
              <a:t>или социального </a:t>
            </a:r>
            <a:r>
              <a:rPr lang="ru-RU" b="1" dirty="0">
                <a:solidFill>
                  <a:schemeClr val="tx1"/>
                </a:solidFill>
              </a:rPr>
              <a:t>происхождения и политических убеждений,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</a:rPr>
              <a:t>имея целью сохранить многообразие и самобытность </a:t>
            </a:r>
            <a:r>
              <a:rPr lang="ru-RU" b="1" dirty="0" smtClean="0">
                <a:solidFill>
                  <a:schemeClr val="tx1"/>
                </a:solidFill>
              </a:rPr>
              <a:t>национальных культур</a:t>
            </a:r>
            <a:r>
              <a:rPr lang="ru-RU" b="1" dirty="0">
                <a:solidFill>
                  <a:schemeClr val="tx1"/>
                </a:solidFill>
              </a:rPr>
              <a:t>, исторически сложившихся на территории республики, обеспечить </a:t>
            </a:r>
            <a:r>
              <a:rPr lang="ru-RU" b="1" dirty="0" smtClean="0">
                <a:solidFill>
                  <a:schemeClr val="tx1"/>
                </a:solidFill>
              </a:rPr>
              <a:t>их равноправное </a:t>
            </a:r>
            <a:r>
              <a:rPr lang="ru-RU" b="1" dirty="0">
                <a:solidFill>
                  <a:schemeClr val="tx1"/>
                </a:solidFill>
              </a:rPr>
              <a:t>развитие и взаимообогащение,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</a:rPr>
              <a:t>опираясь на многовековую общую историю с народами </a:t>
            </a:r>
            <a:r>
              <a:rPr lang="ru-RU" b="1" dirty="0" smtClean="0">
                <a:solidFill>
                  <a:schemeClr val="tx1"/>
                </a:solidFill>
              </a:rPr>
              <a:t>Российской Федерации</a:t>
            </a:r>
            <a:r>
              <a:rPr lang="ru-RU" b="1" dirty="0">
                <a:solidFill>
                  <a:schemeClr val="tx1"/>
                </a:solidFill>
              </a:rPr>
              <a:t>,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</a:rPr>
              <a:t>реализуя волю</a:t>
            </a:r>
          </a:p>
          <a:p>
            <a:pPr indent="457200" algn="just"/>
            <a:r>
              <a:rPr lang="ru-RU" b="1" dirty="0">
                <a:solidFill>
                  <a:schemeClr val="tx1"/>
                </a:solidFill>
              </a:rPr>
              <a:t>МНОГОНАЦИОНАЛЬНОГО НАРОДА РЕСПУБЛИКИ </a:t>
            </a:r>
            <a:r>
              <a:rPr lang="ru-RU" b="1" dirty="0" smtClean="0">
                <a:solidFill>
                  <a:schemeClr val="tx1"/>
                </a:solidFill>
              </a:rPr>
              <a:t>КРЫМ, выраженную </a:t>
            </a:r>
            <a:r>
              <a:rPr lang="ru-RU" b="1" dirty="0">
                <a:solidFill>
                  <a:schemeClr val="tx1"/>
                </a:solidFill>
              </a:rPr>
              <a:t>в решении республиканского референдума от 16 марта 2014 </a:t>
            </a:r>
            <a:r>
              <a:rPr lang="ru-RU" b="1" dirty="0" smtClean="0">
                <a:solidFill>
                  <a:schemeClr val="tx1"/>
                </a:solidFill>
              </a:rPr>
              <a:t>года, </a:t>
            </a:r>
          </a:p>
          <a:p>
            <a:pPr indent="457200" algn="just"/>
            <a:r>
              <a:rPr lang="ru-RU" b="1">
                <a:solidFill>
                  <a:schemeClr val="tx1"/>
                </a:solidFill>
              </a:rPr>
              <a:t>	</a:t>
            </a:r>
            <a:r>
              <a:rPr lang="ru-RU" b="1" smtClean="0">
                <a:solidFill>
                  <a:schemeClr val="tx1"/>
                </a:solidFill>
              </a:rPr>
              <a:t>	</a:t>
            </a:r>
            <a:r>
              <a:rPr lang="ru-RU" sz="2400" b="1" smtClean="0">
                <a:solidFill>
                  <a:schemeClr val="accent1">
                    <a:lumMod val="75000"/>
                  </a:schemeClr>
                </a:solidFill>
              </a:rPr>
              <a:t>принимает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39752" y="6119336"/>
            <a:ext cx="61206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КОНСТИТУЦИЮ РЕСПУБЛИКИ КРЫМ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5379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4941168"/>
            <a:ext cx="7976338" cy="1600200"/>
          </a:xfrm>
        </p:spPr>
        <p:txBody>
          <a:bodyPr>
            <a:norm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 Конституции Крыма </a:t>
            </a:r>
            <a:b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10 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глав и 95 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статей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548680"/>
            <a:ext cx="8892480" cy="4392488"/>
          </a:xfrm>
        </p:spPr>
        <p:txBody>
          <a:bodyPr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Глава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1. Основы конституционного строя</a:t>
            </a:r>
          </a:p>
          <a:p>
            <a:pPr marL="342900" lvl="0" indent="-342900">
              <a:spcBef>
                <a:spcPts val="120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Глава 2. Защита прав и свобод человека и гражданина</a:t>
            </a:r>
          </a:p>
          <a:p>
            <a:pPr marL="342900" lvl="0" indent="-342900">
              <a:spcBef>
                <a:spcPts val="120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Глава 3. Государственное устройство Республики Крым</a:t>
            </a:r>
          </a:p>
          <a:p>
            <a:pPr marL="342900" lvl="0" indent="-342900">
              <a:spcBef>
                <a:spcPts val="120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Глава 4. Глава Республики Крым</a:t>
            </a:r>
          </a:p>
          <a:p>
            <a:pPr marL="342900" lvl="0" indent="-342900">
              <a:spcBef>
                <a:spcPts val="120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Глава 5. Государственный Совет Республики Крым</a:t>
            </a:r>
          </a:p>
          <a:p>
            <a:pPr marL="342900" lvl="0" indent="-342900">
              <a:spcBef>
                <a:spcPts val="120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Глава 6. Совет Министров Республики Крым</a:t>
            </a:r>
          </a:p>
          <a:p>
            <a:pPr marL="342900" lvl="0" indent="-342900">
              <a:spcBef>
                <a:spcPts val="120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Глава 7. Судебная власть и прокуратура Республики Крым</a:t>
            </a:r>
          </a:p>
          <a:p>
            <a:pPr marL="342900" lvl="0" indent="-342900">
              <a:spcBef>
                <a:spcPts val="120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Глава 8. Местное самоуправление</a:t>
            </a:r>
          </a:p>
          <a:p>
            <a:pPr marL="342900" lvl="0" indent="-342900">
              <a:spcBef>
                <a:spcPts val="120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Глава 9. Принятие Конституции Республики Крым и внесение в неё изменений</a:t>
            </a:r>
          </a:p>
          <a:p>
            <a:pPr marL="342900" lvl="0" indent="-342900">
              <a:spcBef>
                <a:spcPts val="1200"/>
              </a:spcBef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Глава 10. Переходные положения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1274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353</TotalTime>
  <Words>406</Words>
  <Application>Microsoft Office PowerPoint</Application>
  <PresentationFormat>Экран (4:3)</PresentationFormat>
  <Paragraphs>57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Яркая</vt:lpstr>
      <vt:lpstr>11 апреля - День Конституции Республики Крым,  День первой Конституции российского Крыма</vt:lpstr>
      <vt:lpstr>День Конституции Республики Крым</vt:lpstr>
      <vt:lpstr>Слайд 3</vt:lpstr>
      <vt:lpstr>Конституция Республики Крым — основной закон Республики Крым. Принята Государственным Советом Республики Крым  11 апреля 2014 года</vt:lpstr>
      <vt:lpstr>Слайд 5</vt:lpstr>
      <vt:lpstr>Главный документ Республики  единогласно поддержали 88 депутатов</vt:lpstr>
      <vt:lpstr>Слайд 7</vt:lpstr>
      <vt:lpstr>Слайд 8</vt:lpstr>
      <vt:lpstr>В Конституции Крыма  10 глав и 95 статей</vt:lpstr>
      <vt:lpstr>Республика Крым</vt:lpstr>
      <vt:lpstr>Глава Республики Крым  Сергей Валериевич Аксёнов</vt:lpstr>
      <vt:lpstr>Председатель Государственного Совета Республики Крым Владимир Андреевич Константинов</vt:lpstr>
      <vt:lpstr>Слайд 13</vt:lpstr>
      <vt:lpstr>Слайд 14</vt:lpstr>
      <vt:lpstr>Слайд 15</vt:lpstr>
      <vt:lpstr>Крымчане с радостью знакомятся с Конституцией Республики Крым</vt:lpstr>
      <vt:lpstr>Равноправие граждан</vt:lpstr>
      <vt:lpstr>Идеологическое и политическое многообразие</vt:lpstr>
      <vt:lpstr>Свобода мысли и слова</vt:lpstr>
      <vt:lpstr>Социальная политика</vt:lpstr>
      <vt:lpstr>Торжественное мероприятие в Государственном Совете Республики Крым  по случаю празднования  Дня Конституции Республики Крым</vt:lpstr>
      <vt:lpstr>С Праздником, друзья!  С Днем Конституции Республики Крым!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АНЯ</cp:lastModifiedBy>
  <cp:revision>38</cp:revision>
  <dcterms:created xsi:type="dcterms:W3CDTF">2015-04-09T18:50:36Z</dcterms:created>
  <dcterms:modified xsi:type="dcterms:W3CDTF">2020-04-11T19:50:01Z</dcterms:modified>
</cp:coreProperties>
</file>