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1" r:id="rId2"/>
    <p:sldId id="267" r:id="rId3"/>
    <p:sldId id="257" r:id="rId4"/>
    <p:sldId id="293" r:id="rId5"/>
    <p:sldId id="299" r:id="rId6"/>
    <p:sldId id="295" r:id="rId7"/>
    <p:sldId id="294" r:id="rId8"/>
    <p:sldId id="261" r:id="rId9"/>
    <p:sldId id="268" r:id="rId10"/>
    <p:sldId id="266" r:id="rId11"/>
    <p:sldId id="287" r:id="rId12"/>
    <p:sldId id="269" r:id="rId13"/>
    <p:sldId id="296" r:id="rId14"/>
    <p:sldId id="297" r:id="rId15"/>
    <p:sldId id="298" r:id="rId16"/>
    <p:sldId id="282" r:id="rId17"/>
    <p:sldId id="277" r:id="rId18"/>
    <p:sldId id="29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8695-E9CC-44DA-A2C0-1C4F950B1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D9CE-A10E-4E78-8BD9-7615A1EA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ED2A-9927-4275-ACBD-0832154A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5CDE-64F5-418B-B4F5-3BD856643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2EE4-6642-44A5-AFA8-3FA4E449A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449C-09D5-445B-8D7D-1687182B4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22AA-C120-4B01-B4B9-4D61F172D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535-4E77-4D75-A308-1E59DA8FC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E040-3E32-4D21-8E21-DD02DE82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325D-B21E-4E77-BD75-2ED654366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0B22-C493-4C0B-80D6-05EC2699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46E82A9-3C74-4904-B12E-755F9DE95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хол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3" y="1358018"/>
            <a:ext cx="3733799" cy="5531554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Холокост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914400" y="642938"/>
            <a:ext cx="8229600" cy="1500187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b="1" smtClean="0"/>
              <a:t>Миллионы людей были убиты и не имеют могил, никто их не хоронил, они стали дымом и пеплом… </a:t>
            </a:r>
            <a:r>
              <a:rPr lang="ru-RU" i="1" smtClean="0"/>
              <a:t> </a:t>
            </a:r>
          </a:p>
          <a:p>
            <a:pPr marL="273050" indent="-273050" eaLnBrk="1" hangingPunct="1">
              <a:buFont typeface="Wingdings" pitchFamily="2" charset="2"/>
              <a:buNone/>
            </a:pPr>
            <a:endParaRPr lang="ru-RU" i="1" smtClean="0"/>
          </a:p>
          <a:p>
            <a:pPr marL="273050" indent="-273050" eaLnBrk="1" hangingPunct="1">
              <a:buFont typeface="Wingdings" pitchFamily="2" charset="2"/>
              <a:buNone/>
            </a:pPr>
            <a:endParaRPr lang="ru-RU" i="1" smtClean="0"/>
          </a:p>
          <a:p>
            <a:pPr marL="273050" indent="-273050" eaLnBrk="1" hangingPunct="1">
              <a:buFont typeface="Wingdings" pitchFamily="2" charset="2"/>
              <a:buNone/>
            </a:pPr>
            <a:endParaRPr lang="ru-RU" i="1" smtClean="0"/>
          </a:p>
          <a:p>
            <a:pPr marL="273050" indent="-273050" eaLnBrk="1" hangingPunct="1"/>
            <a:endParaRPr lang="ru-RU" smtClean="0"/>
          </a:p>
        </p:txBody>
      </p:sp>
      <p:sp>
        <p:nvSpPr>
          <p:cNvPr id="12291" name="Содержимое 2"/>
          <p:cNvSpPr txBox="1">
            <a:spLocks/>
          </p:cNvSpPr>
          <p:nvPr/>
        </p:nvSpPr>
        <p:spPr bwMode="auto">
          <a:xfrm>
            <a:off x="4429125" y="2571750"/>
            <a:ext cx="42576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  <a:cs typeface="Arial" charset="0"/>
            </a:endParaRPr>
          </a:p>
        </p:txBody>
      </p:sp>
      <p:sp>
        <p:nvSpPr>
          <p:cNvPr id="12292" name="Содержимое 2"/>
          <p:cNvSpPr txBox="1">
            <a:spLocks/>
          </p:cNvSpPr>
          <p:nvPr/>
        </p:nvSpPr>
        <p:spPr bwMode="auto">
          <a:xfrm>
            <a:off x="4071938" y="2514600"/>
            <a:ext cx="46910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Font typeface="Wingdings 2" pitchFamily="18" charset="2"/>
              <a:buNone/>
            </a:pPr>
            <a:r>
              <a:rPr lang="en-US" sz="2800" i="1">
                <a:cs typeface="Arial" charset="0"/>
              </a:rPr>
              <a:t> </a:t>
            </a:r>
          </a:p>
          <a:p>
            <a:pPr marL="273050" indent="-273050">
              <a:buFont typeface="Wingdings 2" pitchFamily="18" charset="2"/>
              <a:buNone/>
            </a:pPr>
            <a:r>
              <a:rPr lang="en-US" sz="2800" i="1">
                <a:cs typeface="Arial" charset="0"/>
              </a:rPr>
              <a:t>   </a:t>
            </a:r>
            <a:r>
              <a:rPr lang="ru-RU" i="1">
                <a:latin typeface="Times New Roman" pitchFamily="18" charset="0"/>
                <a:cs typeface="Arial" charset="0"/>
              </a:rPr>
              <a:t>27 января Организация Объединенных Наций, большинство стран мира отмечают Международный день памяти жертв Холокоста</a:t>
            </a:r>
          </a:p>
          <a:p>
            <a:pPr marL="273050" indent="-273050">
              <a:buFont typeface="Wingdings 2" pitchFamily="18" charset="2"/>
              <a:buNone/>
            </a:pPr>
            <a:endParaRPr lang="ru-RU">
              <a:latin typeface="Times New Roman" pitchFamily="18" charset="0"/>
              <a:cs typeface="Arial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>
                <a:latin typeface="Times New Roman" pitchFamily="18" charset="0"/>
              </a:rPr>
              <a:t>19 апреля 1943 г. День восстания в Варшавском гетто  ежегодно проводится в Москве с 1992 г. Этот День отмечает весь цивилизованный мир. Для России он особенно важен в обстановке обострения ксенофобии, расизма, антисемитизма.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pic>
        <p:nvPicPr>
          <p:cNvPr id="12293" name="Picture 7" descr="Картинка 104 из 1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36433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62400"/>
            <a:ext cx="6400800" cy="2667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Arial Unicode MS" pitchFamily="34" charset="-128"/>
              </a:rPr>
              <a:t>Через ужасы гетто и нацистских лагерей смерти прошло бесчисленное множество мужчин, женщин и детей, которым, тем не менее, удалось выжить. Все они хотят донести до каждого из нас важнейшую мысль - </a:t>
            </a:r>
            <a:r>
              <a:rPr lang="ru-RU" sz="2000" u="sng" smtClean="0">
                <a:latin typeface="Arial Unicode MS" pitchFamily="34" charset="-128"/>
              </a:rPr>
              <a:t>мысль о триумфе человеческого духа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 smtClean="0"/>
              <a:t>в решительном стремлении человечества предотвратить геноцид и другие тяжкие преступления</a:t>
            </a:r>
            <a:r>
              <a:rPr lang="ru-RU" sz="2000" smtClean="0"/>
              <a:t> </a:t>
            </a:r>
          </a:p>
        </p:txBody>
      </p:sp>
      <p:pic>
        <p:nvPicPr>
          <p:cNvPr id="13315" name="Picture 7" descr="Картинка 4 из 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657600"/>
            <a:ext cx="2652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 descr="Картинка 105 из 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6576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 descr="421586433_2716ed33d8_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3552825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tarshine\Рабочий стол\холокост\1250314293_33336500_holocau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862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457200" y="304800"/>
            <a:ext cx="8385175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6 000 000</a:t>
            </a:r>
            <a: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жертв немыслимого в истории уничтожения людей только за принадлежность еврейской  нации!</a:t>
            </a:r>
            <a:b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57200" y="1219200"/>
            <a:ext cx="8464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Преднамеренная попытка полного истребления целой </a:t>
            </a: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нации , включая </a:t>
            </a: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мужчин, женщин и детей, приведшая к уничтожению 60 % евреев Европы и около трети еврейского населения мира.</a:t>
            </a:r>
          </a:p>
          <a:p>
            <a:pPr marL="547688" indent="-411163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Кроме того, были уничтожены так же от четверти до трети цыганского народа, </a:t>
            </a:r>
          </a:p>
          <a:p>
            <a:pPr marL="547688" indent="-411163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подвергались тотальному истреблению также чернокожие граждане Германии, душевнобольные и нетрудоспособные</a:t>
            </a:r>
            <a:endParaRPr lang="ru-RU" sz="2000" kern="0" dirty="0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ln w="9525"/>
        </p:spPr>
        <p:txBody>
          <a:bodyPr/>
          <a:lstStyle/>
          <a:p>
            <a:pPr algn="ctr">
              <a:defRPr/>
            </a:pPr>
            <a:r>
              <a:rPr lang="ru-RU" sz="4400" kern="0">
                <a:solidFill>
                  <a:schemeClr val="tx2"/>
                </a:solidFill>
                <a:ea typeface="+mj-ea"/>
                <a:cs typeface="+mj-cs"/>
              </a:rPr>
              <a:t>Места массовых расстрелов:</a:t>
            </a:r>
            <a:endParaRPr lang="ru-RU" sz="44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32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Бабий Яр в Киеве, Богдановка в Николаевской области, Дробицкий яр в Харькове</a:t>
            </a:r>
            <a:r>
              <a:rPr lang="ru-RU" sz="32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(Украина)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32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Минск, Витебск, Гомель, Бобруйск, Могилев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ru-RU" sz="32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( Белоруссия)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32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Крым.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048000" y="0"/>
            <a:ext cx="289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 время Великой Отечественной войны немецкие войска, занявшие Киев 19 сентября 1941 года, использовали Бабий Яр как место массовых расстрелов.</a:t>
            </a:r>
          </a:p>
        </p:txBody>
      </p:sp>
      <p:pic>
        <p:nvPicPr>
          <p:cNvPr id="16387" name="Picture 5" descr="C:\Users\Ангел\Downloads\babij_yar-34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:\Users\Ангел\Downloads\babiy-y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Users\Ангел\Downloads\1d92996a0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2895600" y="5257800"/>
            <a:ext cx="358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  </a:t>
            </a:r>
            <a:r>
              <a:rPr lang="ru-RU" sz="4400">
                <a:solidFill>
                  <a:srgbClr val="C00000"/>
                </a:solidFill>
              </a:rPr>
              <a:t>Бабий яр</a:t>
            </a:r>
          </a:p>
        </p:txBody>
      </p:sp>
    </p:spTree>
  </p:cSld>
  <p:clrMapOvr>
    <a:masterClrMapping/>
  </p:clrMapOvr>
  <p:transition spd="slow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286000" y="457200"/>
            <a:ext cx="524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Праведники народов мира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23850" y="1341438"/>
            <a:ext cx="8229600" cy="46783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ru-RU" sz="2000" b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В годы оккупации населенного пункта Ивня: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ru-RU" sz="2000" b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имеется факт злодеяний оккупантов: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ru-RU" sz="2000" b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  Холокост (Шоа) - 28.01.1942год. Хладнокровно убито 32 человека еврейской национальности. Два человека были спасены жительницей Барановой Полиной Алексеевной</a:t>
            </a:r>
            <a:r>
              <a:rPr lang="ru-RU" sz="2000" b="1" i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b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которая прятала от расправы еврейских девушек.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endParaRPr lang="ru-RU" sz="2000" b="1" ker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en-US" sz="2000" b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kern="0">
                <a:effectLst>
                  <a:outerShdw blurRad="38100" dist="38100" dir="2700000" algn="tl">
                    <a:srgbClr val="000000"/>
                  </a:outerShdw>
                </a:effectLst>
              </a:rPr>
              <a:t>По состоянию на 1 января 2009 года по данным института Яд ва-Шем установлено 22765 спасателей, которым присвоено почетное звание « Праведник мира»</a:t>
            </a:r>
            <a:endParaRPr lang="en-US" sz="2000" b="1" ker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endParaRPr lang="en-US" sz="2000" b="1" ker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endParaRPr lang="ru-RU" sz="2000" b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Картинка 163 из 173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"/>
            <a:ext cx="2427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Картинка 179 из 173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22240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4" descr="Картинка 215 из 173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114800"/>
            <a:ext cx="4343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Helm\Desktop\Новая папка\holocaust-victims-in-bun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276600"/>
            <a:ext cx="243046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Картинка 394 из 173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19200"/>
            <a:ext cx="34861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398463"/>
            <a:ext cx="8813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В январе 1942 года в пригороде Берлина, Ванзее, состоялась конференция, на которой гитлеровскими нацистами было принято </a:t>
            </a:r>
            <a:r>
              <a:rPr lang="ru-RU" i="1"/>
              <a:t>«окончательное решение»</a:t>
            </a:r>
            <a:r>
              <a:rPr lang="ru-RU"/>
              <a:t> еврейского вопроса, что означало тотальное уничтожение еврейского населения Европы.</a:t>
            </a:r>
          </a:p>
          <a:p>
            <a:pPr algn="ctr"/>
            <a:r>
              <a:rPr lang="ru-RU"/>
              <a:t> С этого времени Освенцим стал «фабрикой смерти». Его узники были обречены на уничтожение голодом, тяжелой работой, «медицинскими» экспериментами, а также на немедленную смерть в результате расстрелов и удушья газом. Большинство узников погибло сразу же после прибытия без регистрации и обозначения лагерными номерами. Именно поэтому очень сложно установить точное число убитых </a:t>
            </a:r>
          </a:p>
        </p:txBody>
      </p:sp>
      <p:pic>
        <p:nvPicPr>
          <p:cNvPr id="19459" name="Picture 6" descr="Картинка 13 из 173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657600"/>
            <a:ext cx="45339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Женщины и дети в Биркена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948113"/>
            <a:ext cx="38512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Ангел\Downloads\rg9ql584xqr5qdbjc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.</a:t>
            </a:r>
            <a:r>
              <a:rPr lang="ru-RU" dirty="0" smtClean="0"/>
              <a:t>  Помни… Не забывай…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lvl="1"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Сейчас, в начале </a:t>
            </a:r>
            <a:r>
              <a:rPr lang="en-US" sz="2400" smtClean="0"/>
              <a:t>XXI</a:t>
            </a:r>
            <a:r>
              <a:rPr lang="ru-RU" sz="2400" smtClean="0"/>
              <a:t> века, когда мир гудит от потрясений – национальных взрывов, религиозной нетерпимости, мы обязаны говорить о Холокосте – самом страшном проявлении античеловечности, заживо уничтожившем 6 миллионов людей.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</a:t>
            </a:r>
          </a:p>
        </p:txBody>
      </p:sp>
      <p:pic>
        <p:nvPicPr>
          <p:cNvPr id="21508" name="Picture 4" descr="Олер Д. Священник и равв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241800"/>
            <a:ext cx="30241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30354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6240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Картинка 505 из 17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7" y="0"/>
            <a:ext cx="43751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38601" y="2"/>
            <a:ext cx="4962107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Холокост – одна из глобальных катастроф ХХ века, поставившая под сомнение нравственные устои людей, давшая злу силу к дальнейшему распространению по Планете. </a:t>
            </a:r>
          </a:p>
          <a:p>
            <a:pPr algn="ctr"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2356878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4953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C:\Users\Helm\Desktop\Новая папка\17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81400"/>
            <a:ext cx="2765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71600" y="0"/>
            <a:ext cx="6858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Wide Latin" pitchFamily="18" charset="0"/>
              </a:rPr>
              <a:t>Холокост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  <a:tileRect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14402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геноцид еврейского народа нацистами и их пособниками в1933 - 1945 гг.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  <a:effectLst>
                <a:reflection blurRad="6350" stA="50000" endA="300" endPos="50000" dist="29997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2880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Холокост </a:t>
            </a:r>
            <a:r>
              <a:rPr lang="ru-RU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( из </a:t>
            </a:r>
            <a:r>
              <a:rPr lang="ru-RU" b="1" dirty="0" err="1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др.-греч</a:t>
            </a:r>
            <a:r>
              <a:rPr lang="ru-RU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. </a:t>
            </a:r>
            <a:r>
              <a:rPr lang="ru-RU" b="1" dirty="0" err="1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λοκαστος </a:t>
            </a:r>
            <a:r>
              <a:rPr lang="ru-RU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— «всесожжение»)</a:t>
            </a:r>
            <a:r>
              <a:rPr lang="ru-RU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</a:rPr>
              <a:t> — систематическое преследование и истребление немецкими нацистами и коллаборационистами из других стран миллионов жертв нацизма: почти трети еврейского народа и многочисленных представителей других меньшинств, которые подвергались дискриминации, зверствам и жестоким убийствам </a:t>
            </a: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  <a:tileRect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0"/>
          <p:cNvSpPr txBox="1">
            <a:spLocks noChangeArrowheads="1"/>
          </p:cNvSpPr>
          <p:nvPr/>
        </p:nvSpPr>
        <p:spPr bwMode="auto">
          <a:xfrm>
            <a:off x="457200" y="1447800"/>
            <a:ext cx="8229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r>
              <a:rPr lang="ru-RU" sz="2000" i="1" u="sng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Ноябрь.</a:t>
            </a:r>
            <a:r>
              <a:rPr lang="ru-RU" sz="2000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 ночь с 9 на 10 ноября самый большой погром евреев в Германии и Австрии, получивший название «Хрустальная ночь» из-за огромного количества разбитых витрин еврейских магазинов, разрушенных синагог. Гестапо арестовывает тысячи берлинских евреев и отправляет их в близлежащий лагерь Заксенхаузен.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Picture 6" descr="thumb_0710fb9294uelz23v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44900"/>
            <a:ext cx="19335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CBF985B"/>
          <p:cNvPicPr>
            <a:picLocks noChangeAspect="1" noChangeArrowheads="1"/>
          </p:cNvPicPr>
          <p:nvPr/>
        </p:nvPicPr>
        <p:blipFill>
          <a:blip r:embed="rId4"/>
          <a:srcRect l="2284"/>
          <a:stretch>
            <a:fillRect/>
          </a:stretch>
        </p:blipFill>
        <p:spPr bwMode="auto">
          <a:xfrm>
            <a:off x="2895600" y="3962400"/>
            <a:ext cx="26638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24479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9600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Monotype Corsiva" pitchFamily="66" charset="0"/>
              </a:rPr>
              <a:t>1938</a:t>
            </a:r>
          </a:p>
          <a:p>
            <a:pPr algn="ctr">
              <a:defRPr/>
            </a:pPr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  <a:tileRect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245BE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42" t="5766" r="3342" b="4446"/>
          <a:stretch>
            <a:fillRect/>
          </a:stretch>
        </p:blipFill>
        <p:spPr>
          <a:xfrm>
            <a:off x="0" y="0"/>
            <a:ext cx="3124200" cy="3124200"/>
          </a:xfrm>
          <a:noFill/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3124200" y="1"/>
            <a:ext cx="6019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1933</a:t>
            </a:r>
            <a:endParaRPr lang="ru-RU" sz="2400" u="sng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30</a:t>
            </a:r>
            <a:r>
              <a:rPr lang="en-US" sz="2400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 </a:t>
            </a:r>
            <a:r>
              <a:rPr lang="ru-RU" sz="2400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января.</a:t>
            </a:r>
            <a:r>
              <a:rPr lang="ru-RU" sz="2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 Адольф Гитлер становится рейхсканцлером Германии.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формирование антисемитской политики нацизма.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политики массового уничтожения миллионов людей по национальному признаку,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оформление государственного антисемитизма в нацистской Германии</a:t>
            </a:r>
          </a:p>
          <a:p>
            <a:pPr algn="ctr">
              <a:lnSpc>
                <a:spcPct val="80000"/>
              </a:lnSpc>
              <a:defRPr/>
            </a:pPr>
            <a:endParaRPr lang="ru-RU" sz="24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(создание из евреев образа  внутреннего и внешнего врага»)</a:t>
            </a:r>
          </a:p>
        </p:txBody>
      </p:sp>
      <p:pic>
        <p:nvPicPr>
          <p:cNvPr id="6" name="Picture 11" descr="A21A7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175" y="3873500"/>
            <a:ext cx="52038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395288" y="1196977"/>
            <a:ext cx="8520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3200" i="1" u="sng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 сентября.</a:t>
            </a:r>
            <a:r>
              <a:rPr lang="ru-RU" sz="3200" i="1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Фашистская Германия нападает на Польшу. Начинается Вторая Мировая Война.</a:t>
            </a:r>
          </a:p>
        </p:txBody>
      </p:sp>
      <p:pic>
        <p:nvPicPr>
          <p:cNvPr id="4" name="Picture 10" descr="5CA48818"/>
          <p:cNvPicPr>
            <a:picLocks noChangeAspect="1" noChangeArrowheads="1"/>
          </p:cNvPicPr>
          <p:nvPr/>
        </p:nvPicPr>
        <p:blipFill>
          <a:blip r:embed="rId3"/>
          <a:srcRect l="1067" t="1468"/>
          <a:stretch>
            <a:fillRect/>
          </a:stretch>
        </p:blipFill>
        <p:spPr bwMode="auto">
          <a:xfrm>
            <a:off x="457200" y="2970213"/>
            <a:ext cx="78486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9600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Monotype Corsiva" pitchFamily="66" charset="0"/>
              </a:rPr>
              <a:t>1939</a:t>
            </a:r>
          </a:p>
          <a:p>
            <a:pPr algn="ctr">
              <a:defRPr/>
            </a:pPr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  <a:tileRect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11-annafr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4559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505200" y="981076"/>
            <a:ext cx="5410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ru-RU" sz="3600" b="1" i="1" u="sng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 </a:t>
            </a:r>
            <a:r>
              <a:rPr lang="en-US" sz="3600" b="1" i="1" u="sng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600" b="1" i="1" u="sng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января.</a:t>
            </a:r>
            <a:r>
              <a:rPr lang="ru-RU" sz="3600" b="1" i="1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Гитлер в своей речи в рейхстаге объявил о том, что главной целью является не только искоренение большевизма на земле, но и уничтожение еврейской расы в Европе.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9600" kern="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Monotype Corsiva" pitchFamily="66" charset="0"/>
              </a:rPr>
              <a:t>1939</a:t>
            </a:r>
          </a:p>
          <a:p>
            <a:pPr algn="ctr">
              <a:defRPr/>
            </a:pPr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  <a:tileRect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-152399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+mn-lt"/>
              </a:rPr>
              <a:t>Для контроля над еврейским населением, а также для облегчения их дальнейшей депортации немцы и их союзники создавали гетто, пересылочные лагеря и лагеря принудительного труда, которые действовали в течение всей войны. </a:t>
            </a:r>
          </a:p>
        </p:txBody>
      </p:sp>
      <p:pic>
        <p:nvPicPr>
          <p:cNvPr id="10243" name="Picture 5" descr="506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76675"/>
            <a:ext cx="3886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Картинка 1 из 628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37000"/>
            <a:ext cx="4267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27269653_Starving_children_on_the_ghetto_stre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981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Картинка 232 из 173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248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6600" y="1"/>
            <a:ext cx="58674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 algn="ctr">
              <a:lnSpc>
                <a:spcPct val="80000"/>
              </a:lnSpc>
              <a:buFont typeface="Wingdings 2" pitchFamily="18" charset="2"/>
              <a:buChar char=""/>
              <a:defRPr/>
            </a:pPr>
            <a:endParaRPr lang="en-US" sz="28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  <a:latin typeface="Forte" pitchFamily="66" charset="0"/>
            </a:endParaRPr>
          </a:p>
          <a:p>
            <a:pPr marL="265113" indent="-265113" algn="ctr">
              <a:lnSpc>
                <a:spcPct val="80000"/>
              </a:lnSpc>
              <a:defRPr/>
            </a:pPr>
            <a:r>
              <a:rPr lang="ru-RU" sz="28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Arial Unicode MS" pitchFamily="34" charset="-128"/>
              </a:rPr>
              <a:t>Около трех миллионов евреев – половина всех жертв Холокоста – были гражданами СССР. </a:t>
            </a:r>
          </a:p>
          <a:p>
            <a:pPr marL="265113" indent="-265113" algn="ctr">
              <a:lnSpc>
                <a:spcPct val="80000"/>
              </a:lnSpc>
              <a:buFont typeface="Wingdings 2" pitchFamily="18" charset="2"/>
              <a:buChar char=""/>
              <a:defRPr/>
            </a:pPr>
            <a:endParaRPr lang="ru-RU" sz="28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</a:gradFill>
              <a:latin typeface="Arial Unicode MS" pitchFamily="34" charset="-128"/>
            </a:endParaRPr>
          </a:p>
          <a:p>
            <a:pPr marL="265113" indent="-265113" algn="ctr">
              <a:lnSpc>
                <a:spcPct val="80000"/>
              </a:lnSpc>
              <a:defRPr/>
            </a:pPr>
            <a:r>
              <a:rPr lang="ru-RU" sz="28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Arial Unicode MS" pitchFamily="34" charset="-128"/>
              </a:rPr>
              <a:t>Именно на территории нашей страны чудовищная практика нацистского геноцида нашла свое первое массовое применение.</a:t>
            </a:r>
          </a:p>
          <a:p>
            <a:pPr marL="265113" indent="-265113" algn="ctr">
              <a:lnSpc>
                <a:spcPct val="80000"/>
              </a:lnSpc>
              <a:defRPr/>
            </a:pPr>
            <a:r>
              <a:rPr lang="ru-RU" sz="28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</a:gradFill>
                <a:latin typeface="Arial Unicode MS" pitchFamily="34" charset="-128"/>
              </a:rPr>
              <a:t>    Людей уничтожали без газовых камер и крематориев, не в лагерях смерти, а практически не скрывая свои преступления от местных жителей. </a:t>
            </a:r>
            <a:r>
              <a:rPr lang="ru-RU" sz="2800" dirty="0">
                <a:latin typeface="Arial Unicode MS" pitchFamily="34" charset="-128"/>
              </a:rPr>
              <a:t>  </a:t>
            </a:r>
          </a:p>
        </p:txBody>
      </p:sp>
      <p:pic>
        <p:nvPicPr>
          <p:cNvPr id="11268" name="Picture 4" descr="C:\Users\Ангел\Downloads\1359287621232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04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838</TotalTime>
  <Words>740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Constantia</vt:lpstr>
      <vt:lpstr>Tahoma</vt:lpstr>
      <vt:lpstr>Arial Unicode MS</vt:lpstr>
      <vt:lpstr>Book Antiqua</vt:lpstr>
      <vt:lpstr>Апекс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.  Помни… Не забывай…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52</cp:revision>
  <cp:lastPrinted>1601-01-01T00:00:00Z</cp:lastPrinted>
  <dcterms:created xsi:type="dcterms:W3CDTF">1601-01-01T00:00:00Z</dcterms:created>
  <dcterms:modified xsi:type="dcterms:W3CDTF">2016-09-22T07:00:31Z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