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4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custDataLst>
    <p:tags r:id="rId3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56A4C-ACE4-48AA-8D0B-38B6D2EE5936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31FB7-1971-4585-A4AA-297C203D0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190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31FB7-1971-4585-A4AA-297C203D0DA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0377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31FB7-1971-4585-A4AA-297C203D0DA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199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B00D-6CA9-4B43-9FB9-ABCDDF7E16DF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107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A9C9-7BB8-4786-B23A-54615AD6BA5C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041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9E97F-3C00-4C93-85AB-2B9A24280D46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708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D0E1-76A9-4B50-9E15-93AC6EB3A95B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067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6927-7A6C-47A0-91CC-FD261D25F8AC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26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B6DB2-85A3-40CA-A145-9AF98664302B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836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20E6-EA06-473D-99C2-9C8641F02D84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611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C102-5C65-4433-A7B6-77427701494D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035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E8CA1-FF00-4F40-A74D-F3965E028097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722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F2C8-5642-4AC2-8EF8-EC02B9DC8929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792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EB8CC-3553-495F-B8E0-7047CECB51C0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5586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EAD8E-6F49-4B2B-8EB7-EF0F313CA214}" type="datetime1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1838-3B5D-4AD1-8E21-17773044F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883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7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8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692834"/>
            <a:ext cx="6661052" cy="84406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04800" y="5617027"/>
            <a:ext cx="9797143" cy="827314"/>
          </a:xfrm>
          <a:prstGeom prst="rect">
            <a:avLst/>
          </a:prstGeom>
          <a:solidFill>
            <a:schemeClr val="lt1">
              <a:alpha val="28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30658" y="1167697"/>
            <a:ext cx="3713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dirty="0" smtClean="0">
                <a:solidFill>
                  <a:srgbClr val="C00000"/>
                </a:solidFill>
              </a:rPr>
              <a:t>Дети-жертвы холокоста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501742" y="6444341"/>
            <a:ext cx="481693" cy="365125"/>
          </a:xfrm>
        </p:spPr>
        <p:txBody>
          <a:bodyPr/>
          <a:lstStyle/>
          <a:p>
            <a:fld id="{40B91838-3B5D-4AD1-8E21-17773044FCDB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6146" name="Picture 2" descr="https://pbs.twimg.com/media/DB8puR3U0AAvF8Y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2293034" y="2288610"/>
            <a:ext cx="4509525" cy="253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3313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0" y="0"/>
          <a:ext cx="9138153" cy="6858000"/>
        </p:xfrm>
        <a:graphic>
          <a:graphicData uri="http://schemas.openxmlformats.org/presentationml/2006/ole">
            <p:oleObj spid="_x0000_s28673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285" y="365126"/>
            <a:ext cx="8665699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Вспоминает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</a:rPr>
              <a:t>Зимзе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 Ирина, малолетний узник концлагеря:</a:t>
            </a:r>
            <a:b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«Давали баланду из ботвы и гнилой картошки и маленький кусочек так называемого хлеба, который и хлебом нельзя назвать.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1364566" y="2054596"/>
          <a:ext cx="6133513" cy="4603078"/>
        </p:xfrm>
        <a:graphic>
          <a:graphicData uri="http://schemas.openxmlformats.org/presentationml/2006/ole">
            <p:oleObj spid="_x0000_s29697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406209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chemeClr val="bg1">
                    <a:lumMod val="95000"/>
                  </a:schemeClr>
                </a:solidFill>
              </a:rPr>
              <a:t>И. А. </a:t>
            </a:r>
            <a:r>
              <a:rPr lang="ru-RU" sz="3200" i="1" dirty="0" err="1" smtClean="0">
                <a:solidFill>
                  <a:schemeClr val="bg1">
                    <a:lumMod val="95000"/>
                  </a:schemeClr>
                </a:solidFill>
              </a:rPr>
              <a:t>Медведков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b="1" i="1" dirty="0" smtClean="0">
                <a:solidFill>
                  <a:schemeClr val="bg1">
                    <a:lumMod val="95000"/>
                  </a:schemeClr>
                </a:solidFill>
              </a:rPr>
              <a:t>Хлеб пленных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Не мягкий, сытный, ароматный; </a:t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Который ели мы когда-то, </a:t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А черствый, грубый, суррогатный, </a:t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И то по двести грамм на брата. </a:t>
            </a:r>
            <a:b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0722" name="Picture 2" descr="https://www.trumanlibrary.org/photographs/72-3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748" y="2828312"/>
            <a:ext cx="5332045" cy="370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Одним из самых ужасающих мест был </a:t>
            </a:r>
            <a:r>
              <a:rPr lang="ru-RU" sz="3200" dirty="0" err="1" smtClean="0">
                <a:solidFill>
                  <a:schemeClr val="bg1">
                    <a:lumMod val="95000"/>
                  </a:schemeClr>
                </a:solidFill>
              </a:rPr>
              <a:t>Саласпилский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 лагерь смерти.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31746" name="Picture 2" descr="http://900igr.net/up/datai/166005/0017-02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452" y="1634311"/>
            <a:ext cx="7858381" cy="490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039" y="590843"/>
            <a:ext cx="7886700" cy="25040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Детский лагерь Саласпилс…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   Сколько там братских могил…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Сколько там погибло детей…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Не было страшней смертей…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sz="4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2770" name="Picture 2" descr="https://ds02.infourok.ru/uploads/ex/0e3a/000307f1-5adfb385/img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59987" y="2560321"/>
            <a:ext cx="6081537" cy="4016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3793" name="Object 1"/>
          <p:cNvGraphicFramePr>
            <a:graphicFrameLocks noChangeAspect="1"/>
          </p:cNvGraphicFramePr>
          <p:nvPr/>
        </p:nvGraphicFramePr>
        <p:xfrm>
          <a:off x="-1" y="0"/>
          <a:ext cx="9183495" cy="6858000"/>
        </p:xfrm>
        <a:graphic>
          <a:graphicData uri="http://schemas.openxmlformats.org/presentationml/2006/ole">
            <p:oleObj spid="_x0000_s33793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0" y="-1"/>
          <a:ext cx="9121008" cy="6858001"/>
        </p:xfrm>
        <a:graphic>
          <a:graphicData uri="http://schemas.openxmlformats.org/presentationml/2006/ole">
            <p:oleObj spid="_x0000_s34817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9982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В 2006 году вышел роман «Мальчик в полосатой пижаме», написанный ирландским писателем Джоном Бойном. Действие происходит в период Второй мировой войны.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5842" name="Picture 2" descr="https://www.litres.ru/static/bookimages/19/20/18/19201875.bin.dir/19201875.cover_max1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6810" y="2419641"/>
            <a:ext cx="2483600" cy="380531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Роман начинается с описания спокойной жизни девятилетнего ребенка Бруно, живущего в городе Берлине.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6866" name="Picture 2" descr="https://st.kp.yandex.net/im/kadr/8/4/7/kinopoisk.ru-The-Boy-in-the-Striped-Pyjamas-847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091" y="1856936"/>
            <a:ext cx="6457071" cy="4304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Бруно заводит дружбу с мальчиком, евреем, который живет в «</a:t>
            </a:r>
            <a:r>
              <a:rPr lang="ru-RU" sz="3200" dirty="0" err="1" smtClean="0">
                <a:solidFill>
                  <a:schemeClr val="bg1">
                    <a:lumMod val="95000"/>
                  </a:schemeClr>
                </a:solidFill>
              </a:rPr>
              <a:t>Ай-Выси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».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7890" name="Picture 2" descr="https://tvfeed.in/cache/f8/f4/f8f490fcbafa2e3dddd9ad4981f75f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467" y="1790442"/>
            <a:ext cx="7520942" cy="423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94604" y="170613"/>
            <a:ext cx="9797143" cy="985563"/>
          </a:xfrm>
          <a:prstGeom prst="rect">
            <a:avLst/>
          </a:prstGeom>
          <a:solidFill>
            <a:schemeClr val="lt1">
              <a:alpha val="61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25051" y="480905"/>
            <a:ext cx="82155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 smtClean="0">
                <a:solidFill>
                  <a:srgbClr val="C00000"/>
                </a:solidFill>
              </a:rPr>
              <a:t>Молитвою начать должны мы этот день…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501742" y="6444341"/>
            <a:ext cx="481693" cy="365125"/>
          </a:xfrm>
        </p:spPr>
        <p:txBody>
          <a:bodyPr/>
          <a:lstStyle/>
          <a:p>
            <a:fld id="{40B91838-3B5D-4AD1-8E21-17773044FCDB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4098" name="Picture 2" descr="https://mtdata.ru/u24/photo2452/20131421032-0/original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38289" y="1251103"/>
            <a:ext cx="4726745" cy="5606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446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8914" name="Picture 2" descr="http://s014.radikal.ru/i329/1107/ea/e2258f0a22e4.png"/>
          <p:cNvPicPr>
            <a:picLocks noChangeAspect="1" noChangeArrowheads="1"/>
          </p:cNvPicPr>
          <p:nvPr/>
        </p:nvPicPr>
        <p:blipFill>
          <a:blip r:embed="rId2" cstate="print"/>
          <a:srcRect r="52"/>
          <a:stretch>
            <a:fillRect/>
          </a:stretch>
        </p:blipFill>
        <p:spPr bwMode="auto">
          <a:xfrm>
            <a:off x="506436" y="633048"/>
            <a:ext cx="8355829" cy="5669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26626" name="Picture 2" descr="http://bitru.org/images/torrents/1487660353_516_3.jpg"/>
          <p:cNvPicPr>
            <a:picLocks noChangeAspect="1" noChangeArrowheads="1"/>
          </p:cNvPicPr>
          <p:nvPr/>
        </p:nvPicPr>
        <p:blipFill>
          <a:blip r:embed="rId2" cstate="print"/>
          <a:srcRect r="37" b="55"/>
          <a:stretch>
            <a:fillRect/>
          </a:stretch>
        </p:blipFill>
        <p:spPr bwMode="auto">
          <a:xfrm>
            <a:off x="450166" y="379826"/>
            <a:ext cx="8512576" cy="5880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Бруно и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</a:rPr>
              <a:t>Шмуэль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 были сожжены в одной из печей нацистского лагеря.</a:t>
            </a:r>
            <a:b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Страшный и такой реалистичный финал…</a:t>
            </a:r>
            <a:b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9938" name="Picture 2" descr="http://www.quotemaster.org/images/67/67d5dc8b796e44bbc084cc521f09e78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0505" y="1494968"/>
            <a:ext cx="8285870" cy="482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15" y="365126"/>
            <a:ext cx="8693834" cy="36160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Сколько таких историй видели стены </a:t>
            </a:r>
            <a:r>
              <a:rPr lang="ru-RU" sz="3600" dirty="0" err="1" smtClean="0">
                <a:solidFill>
                  <a:schemeClr val="bg1">
                    <a:lumMod val="95000"/>
                  </a:schemeClr>
                </a:solidFill>
              </a:rPr>
              <a:t>Аушвица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 и подобных ему концлагерей! Таким образом, было убито 1,5 миллиона детей, включая более миллиона евреев и десятки тысяч цыган, польских детей и детей, проживавших на оккупированной территории Советского Союза.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40962" name="Picture 2" descr="https://i.jauns.lv/t/2015/01/19/360170/1000x620.jpg?v=1489372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1342" y="3330832"/>
            <a:ext cx="5235184" cy="3245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985" name="Object 1"/>
          <p:cNvGraphicFramePr>
            <a:graphicFrameLocks noChangeAspect="1"/>
          </p:cNvGraphicFramePr>
          <p:nvPr/>
        </p:nvGraphicFramePr>
        <p:xfrm>
          <a:off x="0" y="0"/>
          <a:ext cx="9122077" cy="6858000"/>
        </p:xfrm>
        <a:graphic>
          <a:graphicData uri="http://schemas.openxmlformats.org/presentationml/2006/ole">
            <p:oleObj spid="_x0000_s41985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43012" name="Picture 4" descr="https://cdn.wallpapersafari.com/27/97/hO6HMC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-5747" y="0"/>
            <a:ext cx="914974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227" y="267286"/>
            <a:ext cx="7886700" cy="500809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600" b="1" i="1" dirty="0" smtClean="0">
                <a:solidFill>
                  <a:schemeClr val="bg1">
                    <a:lumMod val="95000"/>
                  </a:schemeClr>
                </a:solidFill>
              </a:rPr>
              <a:t>             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ru-RU" sz="3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Равенсбрюкская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молитва”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воцарится мир в душах людей злой воли, 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да положит это конец мщению 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разговорам о казнях и насилии. 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Жестокость несовместима ни с какими нормами и принципами, 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Она вне пределов человеческого понимания, 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Из-за неё так много мучеников в этом мире</a:t>
            </a:r>
            <a:b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Нет ничего дороже на Земле, чем улыбка ребёнка.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44034" name="Picture 2" descr="https://avatars.mds.yandex.net/get-pdb/231404/d9e7653c-566e-46ef-9f36-298e223459fd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061" y="1556270"/>
            <a:ext cx="7393402" cy="492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82824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.</a:t>
            </a:r>
            <a:r>
              <a:rPr lang="ru-RU" dirty="0" smtClean="0"/>
              <a:t> 	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Каждый из нас должен помнить: многое начинается с меня, моих мыслей, поступков, моих действий.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ru-RU" sz="3200" dirty="0" smtClean="0"/>
              <a:t> 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Совершая действия, помни, что ты – Человек!</a:t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5058" name="Picture 2" descr="http://2.bp.blogspot.com/-KdRNFaX82GU/TznlcZZJVDI/AAAAAAAANO4/7WAVgrLtbNc/s400/anderson_he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4541" y="2461846"/>
            <a:ext cx="4036597" cy="40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378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  <a:t>Люди!</a:t>
            </a:r>
            <a:b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  <a:t>Покуда сердца стучатся, - помните!</a:t>
            </a:r>
            <a:b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  <a:t>Какою ценой завоевано счастье,</a:t>
            </a:r>
            <a:b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</a:rPr>
              <a:t>Пожалуйста, помните!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46082" name="Picture 2" descr="http://zasl-2.minsk.edu.by/ru/sm_full.aspx?guid=121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379" y="2337719"/>
            <a:ext cx="6007733" cy="41052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Ежегодно 27 января по инициативе ООН отмечается Международный день памяти жертв Холокоста. 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20482" name="Picture 2" descr="https://kemokiev.org/images/1NEW/Hristianam/antisemitizm/18033929_391645484550019_325690140517588759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827" y="2021913"/>
            <a:ext cx="8398412" cy="3905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651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Холокост начался в январе 1933 года, когда к власти пришел Гитлер.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672" y="1744394"/>
            <a:ext cx="7090116" cy="493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-1" y="0"/>
          <a:ext cx="9236599" cy="6858000"/>
        </p:xfrm>
        <a:graphic>
          <a:graphicData uri="http://schemas.openxmlformats.org/presentationml/2006/ole">
            <p:oleObj spid="_x0000_s21505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286" y="0"/>
            <a:ext cx="85153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dirty="0" smtClean="0">
                <a:solidFill>
                  <a:schemeClr val="bg1">
                    <a:lumMod val="95000"/>
                  </a:schemeClr>
                </a:solidFill>
              </a:rPr>
              <a:t>Евреев обязали носить особые знаки на одежде, повязки с шестиконечными звездами.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464234" y="1139483"/>
          <a:ext cx="8145193" cy="5718517"/>
        </p:xfrm>
        <a:graphic>
          <a:graphicData uri="http://schemas.openxmlformats.org/presentationml/2006/ole">
            <p:oleObj spid="_x0000_s23553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72" y="337624"/>
            <a:ext cx="8271803" cy="243371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err="1" smtClean="0">
                <a:solidFill>
                  <a:schemeClr val="bg1">
                    <a:lumMod val="95000"/>
                  </a:schemeClr>
                </a:solidFill>
              </a:rPr>
              <a:t>Ге́тто</a:t>
            </a:r>
            <a:r>
              <a:rPr lang="ru-RU" sz="2700" dirty="0" smtClean="0">
                <a:solidFill>
                  <a:srgbClr val="C00000"/>
                </a:solidFill>
              </a:rPr>
              <a:t> 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</a:rPr>
              <a:t>(от </a:t>
            </a:r>
            <a:r>
              <a:rPr lang="ru-RU" sz="2700" dirty="0" err="1" smtClean="0">
                <a:solidFill>
                  <a:schemeClr val="bg1">
                    <a:lumMod val="95000"/>
                  </a:schemeClr>
                </a:solidFill>
              </a:rPr>
              <a:t>итал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sz="2700" dirty="0" err="1" smtClean="0">
                <a:solidFill>
                  <a:schemeClr val="bg1">
                    <a:lumMod val="95000"/>
                  </a:schemeClr>
                </a:solidFill>
              </a:rPr>
              <a:t>ghettonuovo</a:t>
            </a:r>
            <a:r>
              <a:rPr lang="ru-RU" sz="2700" dirty="0" smtClean="0">
                <a:solidFill>
                  <a:schemeClr val="bg1">
                    <a:lumMod val="95000"/>
                  </a:schemeClr>
                </a:solidFill>
              </a:rPr>
              <a:t> «новая литейная») — части крупных городов, отведенные для принудительного поселения людей, дискриминируемых по национальному, расовому или религиозному признакам. (первоначально евреи).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25602" name="Picture 2" descr="http://deathcamps.org/occupation/pic/bigmiedz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8461" y="2236764"/>
            <a:ext cx="5717743" cy="431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-1" y="0"/>
          <a:ext cx="9134115" cy="6858000"/>
        </p:xfrm>
        <a:graphic>
          <a:graphicData uri="http://schemas.openxmlformats.org/presentationml/2006/ole">
            <p:oleObj spid="_x0000_s24577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785" y="0"/>
            <a:ext cx="7886700" cy="388331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Герой Советского Союза, генерал-лейтенант в отставке, известный военный историк Василий Яковлевич Петренко вспоминает о том, как заключенных кормили в концлагере: «Кормили узников очень плохо: один раз в день водянистая похлебка и 150–200 граммов хлеба».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91838-3B5D-4AD1-8E21-17773044FCD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7652" name="Picture 4" descr="http://www.warheroes.ru/content/images/photodocs/7504/original/5653e65d46c2849b0a0044332c0adb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919" y="3717763"/>
            <a:ext cx="2349305" cy="290870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4" name="Picture 6" descr="https://1941g.files.wordpress.com/2017/01/d0bfd0b5d182d180d0b5d0bdd0bad0be-d0b2-d18f.jpg?w=300&amp;h=3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9963" y="3649503"/>
            <a:ext cx="2337825" cy="2930074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ac4fcd19dc9eb5db778bf0ed6988c156e3394f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306</Words>
  <Application>Microsoft Office PowerPoint</Application>
  <PresentationFormat>Экран (4:3)</PresentationFormat>
  <Paragraphs>50</Paragraphs>
  <Slides>28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Слайд</vt:lpstr>
      <vt:lpstr>Слайд 1</vt:lpstr>
      <vt:lpstr>Слайд 2</vt:lpstr>
      <vt:lpstr>Ежегодно 27 января по инициативе ООН отмечается Международный день памяти жертв Холокоста. </vt:lpstr>
      <vt:lpstr>Холокост начался в январе 1933 года, когда к власти пришел Гитлер.</vt:lpstr>
      <vt:lpstr>Слайд 5</vt:lpstr>
      <vt:lpstr> Евреев обязали носить особые знаки на одежде, повязки с шестиконечными звездами.</vt:lpstr>
      <vt:lpstr>Ге́тто (от итал. ghettonuovo «новая литейная») — части крупных городов, отведенные для принудительного поселения людей, дискриминируемых по национальному, расовому или религиозному признакам. (первоначально евреи). </vt:lpstr>
      <vt:lpstr>Слайд 8</vt:lpstr>
      <vt:lpstr>Герой Советского Союза, генерал-лейтенант в отставке, известный военный историк Василий Яковлевич Петренко вспоминает о том, как заключенных кормили в концлагере: «Кормили узников очень плохо: один раз в день водянистая похлебка и 150–200 граммов хлеба».</vt:lpstr>
      <vt:lpstr>Слайд 10</vt:lpstr>
      <vt:lpstr>Вспоминает Зимзе Ирина, малолетний узник концлагеря: «Давали баланду из ботвы и гнилой картошки и маленький кусочек так называемого хлеба, который и хлебом нельзя назвать.</vt:lpstr>
      <vt:lpstr>И. А. Медведков Хлеб пленных Не мягкий, сытный, ароматный;  Который ели мы когда-то,  А черствый, грубый, суррогатный,  И то по двести грамм на брата.  </vt:lpstr>
      <vt:lpstr>Одним из самых ужасающих мест был Саласпилский лагерь смерти.</vt:lpstr>
      <vt:lpstr>Детский лагерь Саласпилс…    Сколько там братских могил… Сколько там погибло детей… Не было страшней смертей… </vt:lpstr>
      <vt:lpstr>Слайд 15</vt:lpstr>
      <vt:lpstr>Слайд 16</vt:lpstr>
      <vt:lpstr>В 2006 году вышел роман «Мальчик в полосатой пижаме», написанный ирландским писателем Джоном Бойном. Действие происходит в период Второй мировой войны. </vt:lpstr>
      <vt:lpstr>Роман начинается с описания спокойной жизни девятилетнего ребенка Бруно, живущего в городе Берлине.</vt:lpstr>
      <vt:lpstr>Бруно заводит дружбу с мальчиком, евреем, который живет в «Ай-Выси».</vt:lpstr>
      <vt:lpstr>Слайд 20</vt:lpstr>
      <vt:lpstr>Слайд 21</vt:lpstr>
      <vt:lpstr>Бруно и Шмуэль были сожжены в одной из печей нацистского лагеря. Страшный и такой реалистичный финал… </vt:lpstr>
      <vt:lpstr>Сколько таких историй видели стены Аушвица и подобных ему концлагерей! Таким образом, было убито 1,5 миллиона детей, включая более миллиона евреев и десятки тысяч цыган, польских детей и детей, проживавших на оккупированной территории Советского Союза. </vt:lpstr>
      <vt:lpstr>Слайд 24</vt:lpstr>
      <vt:lpstr>             “Равенсбрюкская молитва” Да воцарится мир в душах людей злой воли,  И да положит это конец мщению  И разговорам о казнях и насилии.  Жестокость несовместима ни с какими нормами и принципами,  Она вне пределов человеческого понимания,  Из-за неё так много мучеников в этом мире </vt:lpstr>
      <vt:lpstr>Нет ничего дороже на Земле, чем улыбка ребёнка.</vt:lpstr>
      <vt:lpstr>.  Каждый из нас должен помнить: многое начинается с меня, моих мыслей, поступков, моих действий.   Совершая действия, помни, что ты – Человек!  </vt:lpstr>
      <vt:lpstr>Люди! Покуда сердца стучатся, - помните! Какою ценой завоевано счастье, Пожалуйста, помните! 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пользователь</cp:lastModifiedBy>
  <cp:revision>13</cp:revision>
  <dcterms:created xsi:type="dcterms:W3CDTF">2013-03-06T15:01:39Z</dcterms:created>
  <dcterms:modified xsi:type="dcterms:W3CDTF">2020-01-27T15:32:12Z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12287748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